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9" r:id="rId3"/>
    <p:sldId id="301" r:id="rId4"/>
    <p:sldId id="300" r:id="rId5"/>
    <p:sldId id="282" r:id="rId6"/>
    <p:sldId id="283" r:id="rId7"/>
    <p:sldId id="258" r:id="rId8"/>
    <p:sldId id="286" r:id="rId9"/>
    <p:sldId id="284" r:id="rId10"/>
    <p:sldId id="285" r:id="rId11"/>
    <p:sldId id="259" r:id="rId12"/>
    <p:sldId id="260" r:id="rId13"/>
    <p:sldId id="287" r:id="rId14"/>
    <p:sldId id="288" r:id="rId15"/>
    <p:sldId id="289" r:id="rId16"/>
    <p:sldId id="261" r:id="rId17"/>
    <p:sldId id="290" r:id="rId18"/>
    <p:sldId id="262" r:id="rId19"/>
    <p:sldId id="263" r:id="rId20"/>
    <p:sldId id="264" r:id="rId21"/>
    <p:sldId id="265" r:id="rId22"/>
    <p:sldId id="266" r:id="rId23"/>
    <p:sldId id="297" r:id="rId24"/>
    <p:sldId id="294" r:id="rId25"/>
    <p:sldId id="298" r:id="rId26"/>
    <p:sldId id="295" r:id="rId27"/>
    <p:sldId id="296" r:id="rId2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9E9"/>
    <a:srgbClr val="EBFFEB"/>
    <a:srgbClr val="FFFFEB"/>
    <a:srgbClr val="F7F9F1"/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705" autoAdjust="0"/>
  </p:normalViewPr>
  <p:slideViewPr>
    <p:cSldViewPr>
      <p:cViewPr>
        <p:scale>
          <a:sx n="100" d="100"/>
          <a:sy n="100" d="100"/>
        </p:scale>
        <p:origin x="-516" y="-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A80E0-76BC-49AE-ADA1-AE8E902EA27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30053-EC2D-4FB8-9008-E93162883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001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10.png"/><Relationship Id="rId10" Type="http://schemas.openxmlformats.org/officeDocument/2006/relationships/image" Target="../media/image8.png"/><Relationship Id="rId4" Type="http://schemas.openxmlformats.org/officeDocument/2006/relationships/image" Target="../media/image31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311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22.png"/><Relationship Id="rId7" Type="http://schemas.openxmlformats.org/officeDocument/2006/relationships/image" Target="../media/image230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21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12" Type="http://schemas.openxmlformats.org/officeDocument/2006/relationships/image" Target="../media/image37.png"/><Relationship Id="rId17" Type="http://schemas.openxmlformats.org/officeDocument/2006/relationships/image" Target="../media/image41.png"/><Relationship Id="rId2" Type="http://schemas.openxmlformats.org/officeDocument/2006/relationships/image" Target="../media/image35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0.png"/><Relationship Id="rId11" Type="http://schemas.openxmlformats.org/officeDocument/2006/relationships/image" Target="../media/image32.png"/><Relationship Id="rId5" Type="http://schemas.openxmlformats.org/officeDocument/2006/relationships/image" Target="../media/image23.png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9" Type="http://schemas.openxmlformats.org/officeDocument/2006/relationships/image" Target="../media/image26.png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3.png"/><Relationship Id="rId7" Type="http://schemas.openxmlformats.org/officeDocument/2006/relationships/image" Target="../media/image25.png"/><Relationship Id="rId12" Type="http://schemas.openxmlformats.org/officeDocument/2006/relationships/image" Target="../media/image38.png"/><Relationship Id="rId17" Type="http://schemas.openxmlformats.org/officeDocument/2006/relationships/image" Target="../media/image46.png"/><Relationship Id="rId2" Type="http://schemas.openxmlformats.org/officeDocument/2006/relationships/image" Target="../media/image3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37.png"/><Relationship Id="rId5" Type="http://schemas.openxmlformats.org/officeDocument/2006/relationships/image" Target="../media/image230.png"/><Relationship Id="rId15" Type="http://schemas.openxmlformats.org/officeDocument/2006/relationships/image" Target="../media/image44.png"/><Relationship Id="rId10" Type="http://schemas.openxmlformats.org/officeDocument/2006/relationships/image" Target="../media/image32.png"/><Relationship Id="rId4" Type="http://schemas.openxmlformats.org/officeDocument/2006/relationships/image" Target="../media/image23.png"/><Relationship Id="rId9" Type="http://schemas.openxmlformats.org/officeDocument/2006/relationships/image" Target="../media/image42.png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52.png"/><Relationship Id="rId3" Type="http://schemas.openxmlformats.org/officeDocument/2006/relationships/image" Target="../media/image48.png"/><Relationship Id="rId21" Type="http://schemas.openxmlformats.org/officeDocument/2006/relationships/image" Target="../media/image33.png"/><Relationship Id="rId7" Type="http://schemas.openxmlformats.org/officeDocument/2006/relationships/image" Target="../media/image22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45.png"/><Relationship Id="rId2" Type="http://schemas.openxmlformats.org/officeDocument/2006/relationships/image" Target="../media/image47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230.png"/><Relationship Id="rId24" Type="http://schemas.openxmlformats.org/officeDocument/2006/relationships/image" Target="../media/image34.png"/><Relationship Id="rId5" Type="http://schemas.openxmlformats.org/officeDocument/2006/relationships/image" Target="../media/image50.png"/><Relationship Id="rId15" Type="http://schemas.openxmlformats.org/officeDocument/2006/relationships/image" Target="../media/image27.png"/><Relationship Id="rId23" Type="http://schemas.openxmlformats.org/officeDocument/2006/relationships/image" Target="../media/image43.png"/><Relationship Id="rId28" Type="http://schemas.openxmlformats.org/officeDocument/2006/relationships/image" Target="../media/image54.png"/><Relationship Id="rId10" Type="http://schemas.openxmlformats.org/officeDocument/2006/relationships/image" Target="../media/image23.png"/><Relationship Id="rId19" Type="http://schemas.openxmlformats.org/officeDocument/2006/relationships/image" Target="../media/image31.png"/><Relationship Id="rId4" Type="http://schemas.openxmlformats.org/officeDocument/2006/relationships/image" Target="../media/image49.png"/><Relationship Id="rId14" Type="http://schemas.openxmlformats.org/officeDocument/2006/relationships/image" Target="../media/image26.png"/><Relationship Id="rId22" Type="http://schemas.openxmlformats.org/officeDocument/2006/relationships/image" Target="../media/image38.png"/><Relationship Id="rId27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0.png"/><Relationship Id="rId9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7" Type="http://schemas.openxmlformats.org/officeDocument/2006/relationships/image" Target="../media/image70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image" Target="../media/image78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0.png"/><Relationship Id="rId5" Type="http://schemas.openxmlformats.org/officeDocument/2006/relationships/image" Target="../media/image68.png"/><Relationship Id="rId15" Type="http://schemas.openxmlformats.org/officeDocument/2006/relationships/image" Target="../media/image82.png"/><Relationship Id="rId10" Type="http://schemas.openxmlformats.org/officeDocument/2006/relationships/image" Target="../media/image73.png"/><Relationship Id="rId4" Type="http://schemas.openxmlformats.org/officeDocument/2006/relationships/image" Target="../media/image670.png"/><Relationship Id="rId9" Type="http://schemas.openxmlformats.org/officeDocument/2006/relationships/image" Target="../media/image72.png"/><Relationship Id="rId14" Type="http://schemas.openxmlformats.org/officeDocument/2006/relationships/image" Target="../media/image8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9.png"/><Relationship Id="rId18" Type="http://schemas.openxmlformats.org/officeDocument/2006/relationships/image" Target="../media/image91.png"/><Relationship Id="rId3" Type="http://schemas.openxmlformats.org/officeDocument/2006/relationships/image" Target="../media/image78.png"/><Relationship Id="rId7" Type="http://schemas.openxmlformats.org/officeDocument/2006/relationships/image" Target="../media/image69.png"/><Relationship Id="rId12" Type="http://schemas.openxmlformats.org/officeDocument/2006/relationships/image" Target="../media/image740.png"/><Relationship Id="rId17" Type="http://schemas.openxmlformats.org/officeDocument/2006/relationships/image" Target="../media/image90.png"/><Relationship Id="rId2" Type="http://schemas.openxmlformats.org/officeDocument/2006/relationships/image" Target="../media/image86.png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0.png"/><Relationship Id="rId15" Type="http://schemas.openxmlformats.org/officeDocument/2006/relationships/image" Target="../media/image88.png"/><Relationship Id="rId10" Type="http://schemas.openxmlformats.org/officeDocument/2006/relationships/image" Target="../media/image72.png"/><Relationship Id="rId19" Type="http://schemas.openxmlformats.org/officeDocument/2006/relationships/image" Target="../media/image92.png"/><Relationship Id="rId9" Type="http://schemas.openxmlformats.org/officeDocument/2006/relationships/image" Target="../media/image71.png"/><Relationship Id="rId14" Type="http://schemas.openxmlformats.org/officeDocument/2006/relationships/image" Target="../media/image8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0.png"/><Relationship Id="rId18" Type="http://schemas.openxmlformats.org/officeDocument/2006/relationships/image" Target="../media/image97.png"/><Relationship Id="rId3" Type="http://schemas.openxmlformats.org/officeDocument/2006/relationships/image" Target="../media/image86.png"/><Relationship Id="rId21" Type="http://schemas.openxmlformats.org/officeDocument/2006/relationships/image" Target="../media/image100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96.png"/><Relationship Id="rId2" Type="http://schemas.openxmlformats.org/officeDocument/2006/relationships/image" Target="../media/image94.png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0.png"/><Relationship Id="rId11" Type="http://schemas.openxmlformats.org/officeDocument/2006/relationships/image" Target="../media/image72.png"/><Relationship Id="rId15" Type="http://schemas.openxmlformats.org/officeDocument/2006/relationships/image" Target="../media/image87.png"/><Relationship Id="rId10" Type="http://schemas.openxmlformats.org/officeDocument/2006/relationships/image" Target="../media/image71.png"/><Relationship Id="rId19" Type="http://schemas.openxmlformats.org/officeDocument/2006/relationships/image" Target="../media/image98.png"/><Relationship Id="rId4" Type="http://schemas.openxmlformats.org/officeDocument/2006/relationships/image" Target="../media/image78.png"/><Relationship Id="rId9" Type="http://schemas.openxmlformats.org/officeDocument/2006/relationships/image" Target="../media/image70.png"/><Relationship Id="rId14" Type="http://schemas.openxmlformats.org/officeDocument/2006/relationships/image" Target="../media/image79.png"/><Relationship Id="rId22" Type="http://schemas.openxmlformats.org/officeDocument/2006/relationships/image" Target="../media/image10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18" Type="http://schemas.openxmlformats.org/officeDocument/2006/relationships/image" Target="../media/image117.png"/><Relationship Id="rId3" Type="http://schemas.openxmlformats.org/officeDocument/2006/relationships/image" Target="../media/image103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17" Type="http://schemas.openxmlformats.org/officeDocument/2006/relationships/image" Target="../media/image116.png"/><Relationship Id="rId2" Type="http://schemas.openxmlformats.org/officeDocument/2006/relationships/image" Target="../media/image102.png"/><Relationship Id="rId16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image" Target="../media/image104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9.png"/><Relationship Id="rId18" Type="http://schemas.openxmlformats.org/officeDocument/2006/relationships/image" Target="../media/image134.png"/><Relationship Id="rId26" Type="http://schemas.openxmlformats.org/officeDocument/2006/relationships/image" Target="../media/image110.png"/><Relationship Id="rId39" Type="http://schemas.openxmlformats.org/officeDocument/2006/relationships/image" Target="../media/image144.png"/><Relationship Id="rId3" Type="http://schemas.openxmlformats.org/officeDocument/2006/relationships/image" Target="../media/image119.png"/><Relationship Id="rId21" Type="http://schemas.openxmlformats.org/officeDocument/2006/relationships/image" Target="../media/image135.png"/><Relationship Id="rId34" Type="http://schemas.openxmlformats.org/officeDocument/2006/relationships/image" Target="../media/image139.png"/><Relationship Id="rId42" Type="http://schemas.openxmlformats.org/officeDocument/2006/relationships/image" Target="../media/image147.png"/><Relationship Id="rId47" Type="http://schemas.openxmlformats.org/officeDocument/2006/relationships/image" Target="../media/image152.png"/><Relationship Id="rId50" Type="http://schemas.openxmlformats.org/officeDocument/2006/relationships/image" Target="../media/image155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17" Type="http://schemas.openxmlformats.org/officeDocument/2006/relationships/image" Target="../media/image133.png"/><Relationship Id="rId25" Type="http://schemas.openxmlformats.org/officeDocument/2006/relationships/image" Target="../media/image109.png"/><Relationship Id="rId33" Type="http://schemas.openxmlformats.org/officeDocument/2006/relationships/image" Target="../media/image138.png"/><Relationship Id="rId38" Type="http://schemas.openxmlformats.org/officeDocument/2006/relationships/image" Target="../media/image143.png"/><Relationship Id="rId46" Type="http://schemas.openxmlformats.org/officeDocument/2006/relationships/image" Target="../media/image151.png"/><Relationship Id="rId2" Type="http://schemas.openxmlformats.org/officeDocument/2006/relationships/image" Target="../media/image118.png"/><Relationship Id="rId16" Type="http://schemas.openxmlformats.org/officeDocument/2006/relationships/image" Target="../media/image132.png"/><Relationship Id="rId29" Type="http://schemas.openxmlformats.org/officeDocument/2006/relationships/image" Target="../media/image113.png"/><Relationship Id="rId41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24" Type="http://schemas.openxmlformats.org/officeDocument/2006/relationships/image" Target="../media/image108.png"/><Relationship Id="rId32" Type="http://schemas.openxmlformats.org/officeDocument/2006/relationships/image" Target="../media/image137.png"/><Relationship Id="rId37" Type="http://schemas.openxmlformats.org/officeDocument/2006/relationships/image" Target="../media/image142.png"/><Relationship Id="rId40" Type="http://schemas.openxmlformats.org/officeDocument/2006/relationships/image" Target="../media/image145.png"/><Relationship Id="rId45" Type="http://schemas.openxmlformats.org/officeDocument/2006/relationships/image" Target="../media/image150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23" Type="http://schemas.openxmlformats.org/officeDocument/2006/relationships/image" Target="../media/image107.png"/><Relationship Id="rId28" Type="http://schemas.openxmlformats.org/officeDocument/2006/relationships/image" Target="../media/image112.png"/><Relationship Id="rId36" Type="http://schemas.openxmlformats.org/officeDocument/2006/relationships/image" Target="../media/image141.png"/><Relationship Id="rId49" Type="http://schemas.openxmlformats.org/officeDocument/2006/relationships/image" Target="../media/image154.png"/><Relationship Id="rId10" Type="http://schemas.openxmlformats.org/officeDocument/2006/relationships/image" Target="../media/image126.png"/><Relationship Id="rId19" Type="http://schemas.openxmlformats.org/officeDocument/2006/relationships/image" Target="../media/image104.png"/><Relationship Id="rId31" Type="http://schemas.openxmlformats.org/officeDocument/2006/relationships/image" Target="../media/image136.png"/><Relationship Id="rId44" Type="http://schemas.openxmlformats.org/officeDocument/2006/relationships/image" Target="../media/image149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Relationship Id="rId22" Type="http://schemas.openxmlformats.org/officeDocument/2006/relationships/image" Target="../media/image106.png"/><Relationship Id="rId27" Type="http://schemas.openxmlformats.org/officeDocument/2006/relationships/image" Target="../media/image111.png"/><Relationship Id="rId30" Type="http://schemas.openxmlformats.org/officeDocument/2006/relationships/image" Target="../media/image114.png"/><Relationship Id="rId35" Type="http://schemas.openxmlformats.org/officeDocument/2006/relationships/image" Target="../media/image140.png"/><Relationship Id="rId43" Type="http://schemas.openxmlformats.org/officeDocument/2006/relationships/image" Target="../media/image148.png"/><Relationship Id="rId48" Type="http://schemas.openxmlformats.org/officeDocument/2006/relationships/image" Target="../media/image153.png"/><Relationship Id="rId8" Type="http://schemas.openxmlformats.org/officeDocument/2006/relationships/image" Target="../media/image124.png"/><Relationship Id="rId51" Type="http://schemas.openxmlformats.org/officeDocument/2006/relationships/image" Target="../media/image1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7" Type="http://schemas.openxmlformats.org/officeDocument/2006/relationships/image" Target="../media/image16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10" Type="http://schemas.openxmlformats.org/officeDocument/2006/relationships/image" Target="../media/image164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12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8.png"/><Relationship Id="rId11" Type="http://schemas.openxmlformats.org/officeDocument/2006/relationships/image" Target="../media/image173.png"/><Relationship Id="rId5" Type="http://schemas.openxmlformats.org/officeDocument/2006/relationships/image" Target="../media/image167.png"/><Relationship Id="rId10" Type="http://schemas.openxmlformats.org/officeDocument/2006/relationships/image" Target="../media/image172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7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184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3.png"/><Relationship Id="rId4" Type="http://schemas.openxmlformats.org/officeDocument/2006/relationships/image" Target="../media/image18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5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12" Type="http://schemas.openxmlformats.org/officeDocument/2006/relationships/image" Target="../media/image1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png"/><Relationship Id="rId10" Type="http://schemas.openxmlformats.org/officeDocument/2006/relationships/image" Target="../media/image192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Relationship Id="rId14" Type="http://schemas.openxmlformats.org/officeDocument/2006/relationships/image" Target="../media/image19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5.jpeg"/><Relationship Id="rId4" Type="http://schemas.openxmlformats.org/officeDocument/2006/relationships/image" Target="../media/image18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0913" y="1865015"/>
            <a:ext cx="8831841" cy="1532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36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Связь между координатами векторов</a:t>
            </a:r>
          </a:p>
          <a:p>
            <a:pPr algn="ctr">
              <a:lnSpc>
                <a:spcPct val="130000"/>
              </a:lnSpc>
            </a:pPr>
            <a:r>
              <a:rPr lang="ru-RU" sz="36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и координатами точек</a:t>
            </a:r>
          </a:p>
        </p:txBody>
      </p:sp>
    </p:spTree>
    <p:extLst>
      <p:ext uri="{BB962C8B-B14F-4D97-AF65-F5344CB8AC3E}">
        <p14:creationId xmlns:p14="http://schemas.microsoft.com/office/powerpoint/2010/main" val="230570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9503"/>
            <a:ext cx="7772400" cy="1296143"/>
          </a:xfrm>
        </p:spPr>
        <p:txBody>
          <a:bodyPr/>
          <a:lstStyle/>
          <a:p>
            <a:r>
              <a:rPr lang="ru-RU" dirty="0" smtClean="0"/>
              <a:t>Цели урока: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635646"/>
            <a:ext cx="7920880" cy="259345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ввести понятие радиус-вектора произвольной точки пространства;</a:t>
            </a:r>
          </a:p>
          <a:p>
            <a:r>
              <a:rPr lang="ru-RU" dirty="0" smtClean="0"/>
              <a:t>- </a:t>
            </a:r>
            <a:r>
              <a:rPr lang="ru-RU" dirty="0"/>
              <a:t>отработать понятие равных векторов при решении задач;</a:t>
            </a:r>
          </a:p>
          <a:p>
            <a:r>
              <a:rPr lang="ru-RU" dirty="0"/>
              <a:t>- отработать понятие коллинеарных и компланарных векторов при решении задач.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912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1) Какие векторы называются </a:t>
            </a:r>
            <a:r>
              <a:rPr lang="ru-RU" sz="2200" dirty="0"/>
              <a:t>коллинеарными?</a:t>
            </a:r>
            <a:br>
              <a:rPr lang="ru-RU" sz="2200" dirty="0"/>
            </a:br>
            <a:r>
              <a:rPr lang="ru-RU" sz="2200" dirty="0"/>
              <a:t>2) Какие векторы называются компланарными?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Коллинеарные </a:t>
            </a:r>
            <a:r>
              <a:rPr lang="ru-RU" dirty="0" smtClean="0"/>
              <a:t>векторы</a:t>
            </a:r>
          </a:p>
          <a:p>
            <a:pPr marL="0" indent="0">
              <a:buNone/>
            </a:pPr>
            <a:r>
              <a:rPr lang="ru-RU" dirty="0" smtClean="0"/>
              <a:t> 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Ненулевые </a:t>
            </a:r>
            <a:r>
              <a:rPr lang="ru-RU" dirty="0"/>
              <a:t>векторы называются коллинеарными, если они лежат на одной прямой или на параллельных прямых.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Компланарные </a:t>
            </a:r>
            <a:r>
              <a:rPr lang="ru-RU" dirty="0" smtClean="0"/>
              <a:t>векторы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Векторы </a:t>
            </a:r>
            <a:r>
              <a:rPr lang="ru-RU" dirty="0"/>
              <a:t>называются компланарными, если при откладывании их от одной и той же точки они будут лежать в одной плоскости</a:t>
            </a:r>
            <a:endParaRPr lang="ru-RU" dirty="0"/>
          </a:p>
        </p:txBody>
      </p:sp>
      <p:pic>
        <p:nvPicPr>
          <p:cNvPr id="7" name="Рисунок 6" descr="image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07654"/>
            <a:ext cx="1728192" cy="1134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image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1635646"/>
            <a:ext cx="1224136" cy="1206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887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1635646"/>
            <a:ext cx="7772400" cy="2691086"/>
          </a:xfrm>
        </p:spPr>
        <p:txBody>
          <a:bodyPr>
            <a:normAutofit/>
          </a:bodyPr>
          <a:lstStyle/>
          <a:p>
            <a:r>
              <a:rPr lang="ru-RU" sz="2000" dirty="0"/>
              <a:t>Коллинеарные </a:t>
            </a:r>
            <a:r>
              <a:rPr lang="ru-RU" sz="2000" dirty="0" smtClean="0"/>
              <a:t>векторы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dirty="0"/>
              <a:t>Ненулевые векторы называются коллинеарными, если они лежат на одной прямой или на параллельных прямых. </a:t>
            </a: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3" y="411511"/>
            <a:ext cx="7772400" cy="1152128"/>
          </a:xfrm>
        </p:spPr>
        <p:txBody>
          <a:bodyPr/>
          <a:lstStyle/>
          <a:p>
            <a:r>
              <a:rPr lang="ru-RU" dirty="0"/>
              <a:t>1) Какие векторы называются коллинеарными?</a:t>
            </a:r>
          </a:p>
          <a:p>
            <a:r>
              <a:rPr lang="ru-RU" dirty="0"/>
              <a:t>2) Какие векторы называются компланарными?</a:t>
            </a:r>
          </a:p>
          <a:p>
            <a:endParaRPr lang="ru-RU" dirty="0"/>
          </a:p>
        </p:txBody>
      </p:sp>
      <p:pic>
        <p:nvPicPr>
          <p:cNvPr id="6" name="Рисунок 5" descr="image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076450"/>
            <a:ext cx="1704007" cy="12153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178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9146445" cy="5143501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030547"/>
              </p:ext>
            </p:extLst>
          </p:nvPr>
        </p:nvGraphicFramePr>
        <p:xfrm>
          <a:off x="789940" y="554881"/>
          <a:ext cx="3744000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88000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Овал 15"/>
          <p:cNvSpPr/>
          <p:nvPr/>
        </p:nvSpPr>
        <p:spPr>
          <a:xfrm>
            <a:off x="3651135" y="1109419"/>
            <a:ext cx="36000" cy="36000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5" y="3991074"/>
            <a:ext cx="8594640" cy="596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68454" y="4097164"/>
                <a:ext cx="8594640" cy="392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Координаты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точки </a:t>
                </a:r>
                <a14:m>
                  <m:oMath xmlns:m="http://schemas.openxmlformats.org/officeDocument/2006/math">
                    <m:r>
                      <a:rPr lang="en-US" sz="1950" b="0" i="1" smtClean="0">
                        <a:latin typeface="Cambria Math"/>
                        <a:cs typeface="Times New Roman" pitchFamily="18" charset="0"/>
                      </a:rPr>
                      <m:t>𝑀</m:t>
                    </m:r>
                  </m:oMath>
                </a14:m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равны соответствующим координатам её радиус-вектора.</a:t>
                </a: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4" y="4097164"/>
                <a:ext cx="8594640" cy="392415"/>
              </a:xfrm>
              <a:prstGeom prst="rect">
                <a:avLst/>
              </a:prstGeom>
              <a:blipFill rotWithShape="1">
                <a:blip r:embed="rId4"/>
                <a:stretch>
                  <a:fillRect l="-213" t="-7813" r="-1064" b="-26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276023" y="1950003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023" y="1950003"/>
                <a:ext cx="367985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333" r="-21311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05037" y="418784"/>
                <a:ext cx="371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5037" y="418784"/>
                <a:ext cx="371384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333" r="-19672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Прямая со стрелкой 9"/>
          <p:cNvCxnSpPr/>
          <p:nvPr/>
        </p:nvCxnSpPr>
        <p:spPr>
          <a:xfrm flipV="1">
            <a:off x="2514851" y="552246"/>
            <a:ext cx="0" cy="28836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89370" y="2285302"/>
            <a:ext cx="376950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196390" y="2266581"/>
                <a:ext cx="3986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𝑂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390" y="2266581"/>
                <a:ext cx="398699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333" r="-18182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615984" y="806173"/>
                <a:ext cx="9963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𝑀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5984" y="806173"/>
                <a:ext cx="996363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197" r="-731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>
            <a:stCxn id="15" idx="7"/>
          </p:cNvCxnSpPr>
          <p:nvPr/>
        </p:nvCxnSpPr>
        <p:spPr>
          <a:xfrm flipV="1">
            <a:off x="2525198" y="1123694"/>
            <a:ext cx="1143937" cy="1149673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2494470" y="2268095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2515384" y="1323602"/>
                <a:ext cx="7873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  <a:cs typeface="Times New Roman" pitchFamily="18" charset="0"/>
                        </a:rPr>
                        <m:t>{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  <a:cs typeface="Times New Roman" pitchFamily="18" charset="0"/>
                        </a:rPr>
                        <m:t>𝒙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  <a:cs typeface="Times New Roman" pitchFamily="18" charset="0"/>
                        </a:rPr>
                        <m:t>𝒚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384" y="1323602"/>
                <a:ext cx="787395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197" r="-9302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740676" y="1995686"/>
                <a:ext cx="10102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𝑀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676" y="1995686"/>
                <a:ext cx="1010212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8197" r="-727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605075" y="2938474"/>
                <a:ext cx="1351301" cy="404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𝑂𝑀</m:t>
                          </m:r>
                        </m:e>
                      </m:ac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{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075" y="2938474"/>
                <a:ext cx="1351301" cy="404791"/>
              </a:xfrm>
              <a:prstGeom prst="rect">
                <a:avLst/>
              </a:prstGeom>
              <a:blipFill rotWithShape="1">
                <a:blip r:embed="rId11"/>
                <a:stretch>
                  <a:fillRect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5400000">
                <a:off x="6972790" y="2450217"/>
                <a:ext cx="6158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⟹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6972790" y="2450217"/>
                <a:ext cx="615873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28947" r="-10526" b="-207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941438" y="1008063"/>
                <a:ext cx="2470228" cy="743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𝑶𝑴</m:t>
                          </m:r>
                        </m:e>
                      </m:acc>
                    </m:oMath>
                  </m:oMathPara>
                </a14:m>
                <a:endParaRPr lang="en-US" sz="2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dirty="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радиус-вектор</a:t>
                </a:r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точки</a:t>
                </a:r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/>
                      </a:rPr>
                      <m:t>𝑴</m:t>
                    </m:r>
                  </m:oMath>
                </a14:m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438" y="1008063"/>
                <a:ext cx="2470228" cy="743024"/>
              </a:xfrm>
              <a:prstGeom prst="rect">
                <a:avLst/>
              </a:prstGeom>
              <a:blipFill rotWithShape="1">
                <a:blip r:embed="rId13"/>
                <a:stretch>
                  <a:fillRect l="-2222" r="-3457" b="-90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114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" grpId="0"/>
      <p:bldP spid="8" grpId="0"/>
      <p:bldP spid="9" grpId="0"/>
      <p:bldP spid="12" grpId="0"/>
      <p:bldP spid="13" grpId="0"/>
      <p:bldP spid="15" grpId="0" animBg="1"/>
      <p:bldP spid="17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9146445" cy="5143501"/>
          </a:xfrm>
          <a:prstGeom prst="rect">
            <a:avLst/>
          </a:prstGeom>
          <a:solidFill>
            <a:srgbClr val="F7F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68454" y="430560"/>
            <a:ext cx="5023626" cy="32275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45733" y="2099477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733" y="2099477"/>
                <a:ext cx="367985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8197" r="-2131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706178" y="430560"/>
                <a:ext cx="3537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178" y="430560"/>
                <a:ext cx="353751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8333" r="-2069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64576" y="3157797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76" y="3157797"/>
                <a:ext cx="367985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197" r="-2131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Прямая со стрелкой 21"/>
          <p:cNvCxnSpPr>
            <a:stCxn id="27" idx="0"/>
          </p:cNvCxnSpPr>
          <p:nvPr/>
        </p:nvCxnSpPr>
        <p:spPr>
          <a:xfrm flipV="1">
            <a:off x="2039373" y="607110"/>
            <a:ext cx="0" cy="184838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025383" y="2489076"/>
            <a:ext cx="2916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746836" y="2486209"/>
            <a:ext cx="1313096" cy="93888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870709" y="2474417"/>
                <a:ext cx="3756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𝑂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0709" y="2474417"/>
                <a:ext cx="375616" cy="338554"/>
              </a:xfrm>
              <a:prstGeom prst="rect">
                <a:avLst/>
              </a:prstGeom>
              <a:blipFill rotWithShape="1">
                <a:blip r:embed="rId6"/>
                <a:stretch>
                  <a:fillRect t="-5455" r="-1311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Прямая со стрелкой 25"/>
          <p:cNvCxnSpPr/>
          <p:nvPr/>
        </p:nvCxnSpPr>
        <p:spPr>
          <a:xfrm flipV="1">
            <a:off x="2035075" y="1431463"/>
            <a:ext cx="1645771" cy="105474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2003373" y="245549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flipH="1" flipV="1">
            <a:off x="3680846" y="1431463"/>
            <a:ext cx="1" cy="1573465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334464" y="3010548"/>
            <a:ext cx="2346383" cy="0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3680846" y="2491494"/>
            <a:ext cx="725466" cy="518718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вал 31"/>
          <p:cNvSpPr/>
          <p:nvPr/>
        </p:nvSpPr>
        <p:spPr>
          <a:xfrm>
            <a:off x="3663495" y="1411310"/>
            <a:ext cx="36000" cy="36000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628344" y="1108064"/>
                <a:ext cx="12119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𝑀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8344" y="1108064"/>
                <a:ext cx="1211935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333" r="-603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5" y="3991074"/>
            <a:ext cx="8594640" cy="596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Прямоугольник 34"/>
              <p:cNvSpPr/>
              <p:nvPr/>
            </p:nvSpPr>
            <p:spPr>
              <a:xfrm>
                <a:off x="268454" y="4097164"/>
                <a:ext cx="8594640" cy="392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К</a:t>
                </a:r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оординаты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точки </a:t>
                </a:r>
                <a14:m>
                  <m:oMath xmlns:m="http://schemas.openxmlformats.org/officeDocument/2006/math">
                    <m:r>
                      <a:rPr lang="en-US" sz="1950" i="1" dirty="0" smtClean="0">
                        <a:latin typeface="Cambria Math"/>
                        <a:cs typeface="Times New Roman" pitchFamily="18" charset="0"/>
                      </a:rPr>
                      <m:t>𝑀</m:t>
                    </m:r>
                  </m:oMath>
                </a14:m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равны соответствующим координатам её радиус-вектора.</a:t>
                </a:r>
              </a:p>
            </p:txBody>
          </p:sp>
        </mc:Choice>
        <mc:Fallback xmlns=""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4" y="4097164"/>
                <a:ext cx="8594640" cy="392415"/>
              </a:xfrm>
              <a:prstGeom prst="rect">
                <a:avLst/>
              </a:prstGeom>
              <a:blipFill rotWithShape="1">
                <a:blip r:embed="rId9"/>
                <a:stretch>
                  <a:fillRect l="-213" t="-7813" r="-1064" b="-26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 rot="19640586">
                <a:off x="2254195" y="1620630"/>
                <a:ext cx="9962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{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𝒛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ru-RU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40586">
                <a:off x="2254195" y="1620630"/>
                <a:ext cx="996298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7857" r="-11111" b="-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941438" y="1008063"/>
                <a:ext cx="2470228" cy="743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𝑶𝑴</m:t>
                          </m:r>
                        </m:e>
                      </m:acc>
                    </m:oMath>
                  </m:oMathPara>
                </a14:m>
                <a:endParaRPr lang="en-US" sz="2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dirty="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радиус-вектор</a:t>
                </a:r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точки</a:t>
                </a:r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/>
                      </a:rPr>
                      <m:t>𝑴</m:t>
                    </m:r>
                  </m:oMath>
                </a14:m>
                <a:endParaRPr lang="ru-RU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438" y="1008063"/>
                <a:ext cx="2470228" cy="743024"/>
              </a:xfrm>
              <a:prstGeom prst="rect">
                <a:avLst/>
              </a:prstGeom>
              <a:blipFill rotWithShape="1">
                <a:blip r:embed="rId11"/>
                <a:stretch>
                  <a:fillRect l="-2222" r="-3457" b="-90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602192" y="1995686"/>
                <a:ext cx="1218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𝑀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2192" y="1995686"/>
                <a:ext cx="1218603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8197" r="-650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500901" y="2934173"/>
                <a:ext cx="1351301" cy="404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𝑂𝑀</m:t>
                          </m:r>
                        </m:e>
                      </m:ac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{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901" y="2934173"/>
                <a:ext cx="1351301" cy="404791"/>
              </a:xfrm>
              <a:prstGeom prst="rect">
                <a:avLst/>
              </a:prstGeom>
              <a:blipFill rotWithShape="1">
                <a:blip r:embed="rId13"/>
                <a:stretch>
                  <a:fillRect r="-7658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5400000">
                <a:off x="6903559" y="2450217"/>
                <a:ext cx="6158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⟹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6903559" y="2450217"/>
                <a:ext cx="615873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28947" r="-10526" b="-207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3948311" y="1108064"/>
            <a:ext cx="89196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34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20" grpId="0"/>
      <p:bldP spid="21" grpId="0"/>
      <p:bldP spid="25" grpId="0"/>
      <p:bldP spid="27" grpId="0" animBg="1"/>
      <p:bldP spid="32" grpId="0" animBg="1"/>
      <p:bldP spid="33" grpId="0"/>
      <p:bldP spid="35" grpId="0"/>
      <p:bldP spid="7" grpId="0"/>
      <p:bldP spid="37" grpId="0"/>
      <p:bldP spid="38" grpId="0"/>
      <p:bldP spid="39" grpId="0"/>
      <p:bldP spid="5" grpId="0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446958" y="3635340"/>
                <a:ext cx="3225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958" y="3635340"/>
                <a:ext cx="322524" cy="369332"/>
              </a:xfrm>
              <a:prstGeom prst="rect">
                <a:avLst/>
              </a:prstGeom>
              <a:blipFill rotWithShape="1">
                <a:blip r:embed="rId2"/>
                <a:stretch>
                  <a:fillRect t="-22951" r="-2500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>
          <a:xfrm flipH="1">
            <a:off x="4454732" y="3536297"/>
            <a:ext cx="1313096" cy="93888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5041854" y="3539201"/>
            <a:ext cx="725974" cy="51908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5393974" y="3548994"/>
            <a:ext cx="362987" cy="259541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139859" y="3447073"/>
                <a:ext cx="3080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ru-RU" sz="12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859" y="3447073"/>
                <a:ext cx="308098" cy="276999"/>
              </a:xfrm>
              <a:prstGeom prst="rect">
                <a:avLst/>
              </a:prstGeom>
              <a:blipFill rotWithShape="1">
                <a:blip r:embed="rId3"/>
                <a:stretch>
                  <a:fillRect r="-5882" b="-152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Левая фигурная скобка 41"/>
          <p:cNvSpPr/>
          <p:nvPr/>
        </p:nvSpPr>
        <p:spPr>
          <a:xfrm rot="3267339">
            <a:off x="5291085" y="3301213"/>
            <a:ext cx="143204" cy="865656"/>
          </a:xfrm>
          <a:prstGeom prst="leftBrace">
            <a:avLst>
              <a:gd name="adj1" fmla="val 82151"/>
              <a:gd name="adj2" fmla="val 50000"/>
            </a:avLst>
          </a:prstGeom>
          <a:noFill/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742803" y="3536783"/>
            <a:ext cx="3088335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758304" y="3539037"/>
            <a:ext cx="2365428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15" idx="0"/>
          </p:cNvCxnSpPr>
          <p:nvPr/>
        </p:nvCxnSpPr>
        <p:spPr>
          <a:xfrm flipV="1">
            <a:off x="5762603" y="1380381"/>
            <a:ext cx="18000" cy="213710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5762603" y="1961598"/>
            <a:ext cx="13758" cy="15840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5" y="267494"/>
            <a:ext cx="8594640" cy="596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68454" y="373584"/>
                <a:ext cx="8594640" cy="392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К</a:t>
                </a:r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оординаты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точки </a:t>
                </a:r>
                <a14:m>
                  <m:oMath xmlns:m="http://schemas.openxmlformats.org/officeDocument/2006/math">
                    <m:r>
                      <a:rPr lang="en-US" sz="1950" i="1" dirty="0" smtClean="0">
                        <a:latin typeface="Cambria Math"/>
                        <a:cs typeface="Times New Roman" pitchFamily="18" charset="0"/>
                      </a:rPr>
                      <m:t>𝑀</m:t>
                    </m:r>
                  </m:oMath>
                </a14:m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равны соответствующим координатам её радиус-вектора.</a:t>
                </a: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4" y="373584"/>
                <a:ext cx="8594640" cy="392415"/>
              </a:xfrm>
              <a:prstGeom prst="rect">
                <a:avLst/>
              </a:prstGeom>
              <a:blipFill rotWithShape="1">
                <a:blip r:embed="rId6"/>
                <a:stretch>
                  <a:fillRect l="-213" t="-7692" r="-1064" b="-246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606028" y="313765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028" y="3137659"/>
                <a:ext cx="367985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333" r="-2166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23598" y="1219187"/>
                <a:ext cx="3537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598" y="1219187"/>
                <a:ext cx="353751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197" r="-2069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81996" y="4205504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996" y="4205504"/>
                <a:ext cx="367985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88129" y="3522124"/>
                <a:ext cx="3756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𝑂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129" y="3522124"/>
                <a:ext cx="375616" cy="338554"/>
              </a:xfrm>
              <a:prstGeom prst="rect">
                <a:avLst/>
              </a:prstGeom>
              <a:blipFill rotWithShape="1">
                <a:blip r:embed="rId10"/>
                <a:stretch>
                  <a:fillRect t="-5455" r="-1311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/>
          <p:nvPr/>
        </p:nvCxnSpPr>
        <p:spPr>
          <a:xfrm flipV="1">
            <a:off x="5752495" y="2479170"/>
            <a:ext cx="1645771" cy="105474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5744603" y="3517487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 rot="19640586">
                <a:off x="5971615" y="2668337"/>
                <a:ext cx="9962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{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𝒛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ru-RU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40586">
                <a:off x="5971615" y="2668337"/>
                <a:ext cx="996298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7857" r="-11111" b="-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Полилиния 22"/>
          <p:cNvSpPr/>
          <p:nvPr/>
        </p:nvSpPr>
        <p:spPr>
          <a:xfrm>
            <a:off x="5041854" y="1960285"/>
            <a:ext cx="3081338" cy="519113"/>
          </a:xfrm>
          <a:custGeom>
            <a:avLst/>
            <a:gdLst>
              <a:gd name="connsiteX0" fmla="*/ 0 w 3081338"/>
              <a:gd name="connsiteY0" fmla="*/ 519113 h 519113"/>
              <a:gd name="connsiteX1" fmla="*/ 2357438 w 3081338"/>
              <a:gd name="connsiteY1" fmla="*/ 519113 h 519113"/>
              <a:gd name="connsiteX2" fmla="*/ 3081338 w 3081338"/>
              <a:gd name="connsiteY2" fmla="*/ 0 h 519113"/>
              <a:gd name="connsiteX3" fmla="*/ 723900 w 3081338"/>
              <a:gd name="connsiteY3" fmla="*/ 0 h 519113"/>
              <a:gd name="connsiteX4" fmla="*/ 0 w 3081338"/>
              <a:gd name="connsiteY4" fmla="*/ 519113 h 5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1338" h="519113">
                <a:moveTo>
                  <a:pt x="0" y="519113"/>
                </a:moveTo>
                <a:lnTo>
                  <a:pt x="2357438" y="519113"/>
                </a:lnTo>
                <a:lnTo>
                  <a:pt x="3081338" y="0"/>
                </a:lnTo>
                <a:lnTo>
                  <a:pt x="723900" y="0"/>
                </a:lnTo>
                <a:lnTo>
                  <a:pt x="0" y="51911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5043486" y="2473646"/>
            <a:ext cx="2355430" cy="1584960"/>
          </a:xfrm>
          <a:custGeom>
            <a:avLst/>
            <a:gdLst>
              <a:gd name="connsiteX0" fmla="*/ 0 w 2369820"/>
              <a:gd name="connsiteY0" fmla="*/ 1584960 h 1584960"/>
              <a:gd name="connsiteX1" fmla="*/ 2369820 w 2369820"/>
              <a:gd name="connsiteY1" fmla="*/ 1584960 h 1584960"/>
              <a:gd name="connsiteX2" fmla="*/ 2369820 w 2369820"/>
              <a:gd name="connsiteY2" fmla="*/ 0 h 1584960"/>
              <a:gd name="connsiteX3" fmla="*/ 15240 w 2369820"/>
              <a:gd name="connsiteY3" fmla="*/ 0 h 1584960"/>
              <a:gd name="connsiteX4" fmla="*/ 0 w 2369820"/>
              <a:gd name="connsiteY4" fmla="*/ 1584960 h 1584960"/>
              <a:gd name="connsiteX0" fmla="*/ 0 w 2369820"/>
              <a:gd name="connsiteY0" fmla="*/ 1584960 h 1584960"/>
              <a:gd name="connsiteX1" fmla="*/ 2369820 w 2369820"/>
              <a:gd name="connsiteY1" fmla="*/ 1584960 h 1584960"/>
              <a:gd name="connsiteX2" fmla="*/ 2369820 w 2369820"/>
              <a:gd name="connsiteY2" fmla="*/ 0 h 1584960"/>
              <a:gd name="connsiteX3" fmla="*/ 3333 w 2369820"/>
              <a:gd name="connsiteY3" fmla="*/ 0 h 1584960"/>
              <a:gd name="connsiteX4" fmla="*/ 0 w 2369820"/>
              <a:gd name="connsiteY4" fmla="*/ 1584960 h 1584960"/>
              <a:gd name="connsiteX0" fmla="*/ 3811 w 2373631"/>
              <a:gd name="connsiteY0" fmla="*/ 1584960 h 1584960"/>
              <a:gd name="connsiteX1" fmla="*/ 2373631 w 2373631"/>
              <a:gd name="connsiteY1" fmla="*/ 1584960 h 1584960"/>
              <a:gd name="connsiteX2" fmla="*/ 2373631 w 2373631"/>
              <a:gd name="connsiteY2" fmla="*/ 0 h 1584960"/>
              <a:gd name="connsiteX3" fmla="*/ 0 w 2373631"/>
              <a:gd name="connsiteY3" fmla="*/ 0 h 1584960"/>
              <a:gd name="connsiteX4" fmla="*/ 3811 w 2373631"/>
              <a:gd name="connsiteY4" fmla="*/ 1584960 h 1584960"/>
              <a:gd name="connsiteX0" fmla="*/ 182 w 2370002"/>
              <a:gd name="connsiteY0" fmla="*/ 1584960 h 1584960"/>
              <a:gd name="connsiteX1" fmla="*/ 2370002 w 2370002"/>
              <a:gd name="connsiteY1" fmla="*/ 1584960 h 1584960"/>
              <a:gd name="connsiteX2" fmla="*/ 2370002 w 2370002"/>
              <a:gd name="connsiteY2" fmla="*/ 0 h 1584960"/>
              <a:gd name="connsiteX3" fmla="*/ 3515 w 2370002"/>
              <a:gd name="connsiteY3" fmla="*/ 0 h 1584960"/>
              <a:gd name="connsiteX4" fmla="*/ 182 w 2370002"/>
              <a:gd name="connsiteY4" fmla="*/ 1584960 h 1584960"/>
              <a:gd name="connsiteX0" fmla="*/ 1429 w 2371249"/>
              <a:gd name="connsiteY0" fmla="*/ 1584960 h 1584960"/>
              <a:gd name="connsiteX1" fmla="*/ 2371249 w 2371249"/>
              <a:gd name="connsiteY1" fmla="*/ 1584960 h 1584960"/>
              <a:gd name="connsiteX2" fmla="*/ 2371249 w 2371249"/>
              <a:gd name="connsiteY2" fmla="*/ 0 h 1584960"/>
              <a:gd name="connsiteX3" fmla="*/ 0 w 2371249"/>
              <a:gd name="connsiteY3" fmla="*/ 2382 h 1584960"/>
              <a:gd name="connsiteX4" fmla="*/ 1429 w 2371249"/>
              <a:gd name="connsiteY4" fmla="*/ 1584960 h 158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1249" h="1584960">
                <a:moveTo>
                  <a:pt x="1429" y="1584960"/>
                </a:moveTo>
                <a:lnTo>
                  <a:pt x="2371249" y="1584960"/>
                </a:lnTo>
                <a:lnTo>
                  <a:pt x="2371249" y="0"/>
                </a:lnTo>
                <a:lnTo>
                  <a:pt x="0" y="2382"/>
                </a:lnTo>
                <a:cubicBezTo>
                  <a:pt x="1270" y="530702"/>
                  <a:pt x="159" y="1056640"/>
                  <a:pt x="1429" y="158496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7397003" y="1965485"/>
            <a:ext cx="724072" cy="2093604"/>
          </a:xfrm>
          <a:custGeom>
            <a:avLst/>
            <a:gdLst>
              <a:gd name="connsiteX0" fmla="*/ 0 w 724072"/>
              <a:gd name="connsiteY0" fmla="*/ 508920 h 2093604"/>
              <a:gd name="connsiteX1" fmla="*/ 0 w 724072"/>
              <a:gd name="connsiteY1" fmla="*/ 2093604 h 2093604"/>
              <a:gd name="connsiteX2" fmla="*/ 724072 w 724072"/>
              <a:gd name="connsiteY2" fmla="*/ 1576409 h 2093604"/>
              <a:gd name="connsiteX3" fmla="*/ 724072 w 724072"/>
              <a:gd name="connsiteY3" fmla="*/ 0 h 2093604"/>
              <a:gd name="connsiteX4" fmla="*/ 0 w 724072"/>
              <a:gd name="connsiteY4" fmla="*/ 508920 h 2093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072" h="2093604">
                <a:moveTo>
                  <a:pt x="0" y="508920"/>
                </a:moveTo>
                <a:lnTo>
                  <a:pt x="0" y="2093604"/>
                </a:lnTo>
                <a:lnTo>
                  <a:pt x="724072" y="1576409"/>
                </a:lnTo>
                <a:lnTo>
                  <a:pt x="724072" y="0"/>
                </a:lnTo>
                <a:lnTo>
                  <a:pt x="0" y="50892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45764" y="2155771"/>
                <a:ext cx="12119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𝑀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5764" y="2155771"/>
                <a:ext cx="1211935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8333" r="-603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Прямая со стрелкой 15"/>
          <p:cNvCxnSpPr/>
          <p:nvPr/>
        </p:nvCxnSpPr>
        <p:spPr>
          <a:xfrm flipH="1" flipV="1">
            <a:off x="7398266" y="2479170"/>
            <a:ext cx="1" cy="1573465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051884" y="4058255"/>
            <a:ext cx="2346383" cy="0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7398266" y="3539201"/>
            <a:ext cx="725466" cy="518718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7364248" y="2439969"/>
            <a:ext cx="72000" cy="72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621340" y="3732835"/>
                <a:ext cx="5232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340" y="3732835"/>
                <a:ext cx="523220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8197" r="-15116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030229" y="3190841"/>
                <a:ext cx="5285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0229" y="3190841"/>
                <a:ext cx="528543" cy="369332"/>
              </a:xfrm>
              <a:prstGeom prst="rect">
                <a:avLst/>
              </a:prstGeom>
              <a:blipFill rotWithShape="1">
                <a:blip r:embed="rId14"/>
                <a:stretch>
                  <a:fillRect t="-8197" r="-1494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292080" y="1660262"/>
                <a:ext cx="5285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1660262"/>
                <a:ext cx="528543" cy="369332"/>
              </a:xfrm>
              <a:prstGeom prst="rect">
                <a:avLst/>
              </a:prstGeom>
              <a:blipFill rotWithShape="1">
                <a:blip r:embed="rId15"/>
                <a:stretch>
                  <a:fillRect t="-8197" r="-1494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182194" y="970322"/>
            <a:ext cx="2013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Доказательство: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82194" y="1347614"/>
                <a:ext cx="2510495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𝑂𝑀</m:t>
                          </m:r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94" y="1347614"/>
                <a:ext cx="2510495" cy="370101"/>
              </a:xfrm>
              <a:prstGeom prst="rect">
                <a:avLst/>
              </a:prstGeom>
              <a:blipFill rotWithShape="1">
                <a:blip r:embed="rId16"/>
                <a:stretch>
                  <a:fillRect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Прямоугольник 48"/>
              <p:cNvSpPr/>
              <p:nvPr/>
            </p:nvSpPr>
            <p:spPr>
              <a:xfrm>
                <a:off x="182195" y="1705028"/>
                <a:ext cx="2013542" cy="6360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/>
                        </a:rPr>
                        <m:t>𝑥</m:t>
                      </m:r>
                      <m:r>
                        <a:rPr lang="en-US" sz="1600" b="0" i="1" dirty="0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𝑂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𝑂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9" name="Прямоугольник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95" y="1705028"/>
                <a:ext cx="2013542" cy="636072"/>
              </a:xfrm>
              <a:prstGeom prst="rect">
                <a:avLst/>
              </a:prstGeom>
              <a:blipFill rotWithShape="1">
                <a:blip r:embed="rId17"/>
                <a:stretch>
                  <a:fillRect t="-3846" b="-105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313115" y="1838013"/>
                <a:ext cx="2363660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ru-RU" sz="1600" i="1" smtClean="0">
                          <a:latin typeface="Cambria Math"/>
                          <a:ea typeface="Cambria Math"/>
                        </a:rPr>
                        <m:t>⇈</m:t>
                      </m:r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</m:acc>
                      <m:r>
                        <a:rPr lang="en-US" sz="1600" b="1" i="1" smtClean="0">
                          <a:latin typeface="Cambria Math"/>
                        </a:rPr>
                        <m:t>  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1600" b="1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5" y="1838013"/>
                <a:ext cx="2363660" cy="370101"/>
              </a:xfrm>
              <a:prstGeom prst="rect">
                <a:avLst/>
              </a:prstGeom>
              <a:blipFill rotWithShape="1">
                <a:blip r:embed="rId18"/>
                <a:stretch>
                  <a:fillRect t="-3333" r="-8247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Овал 28"/>
          <p:cNvSpPr/>
          <p:nvPr/>
        </p:nvSpPr>
        <p:spPr>
          <a:xfrm>
            <a:off x="8100694" y="3518656"/>
            <a:ext cx="36000" cy="36000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755980" y="1942550"/>
            <a:ext cx="36000" cy="36000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5027564" y="4035157"/>
            <a:ext cx="36000" cy="36000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5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3" grpId="0"/>
      <p:bldP spid="42" grpId="0" animBg="1"/>
      <p:bldP spid="6" grpId="0"/>
      <p:bldP spid="7" grpId="0"/>
      <p:bldP spid="8" grpId="0"/>
      <p:bldP spid="9" grpId="0"/>
      <p:bldP spid="13" grpId="0"/>
      <p:bldP spid="15" grpId="0" animBg="1"/>
      <p:bldP spid="21" grpId="0"/>
      <p:bldP spid="21" grpId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0" grpId="0"/>
      <p:bldP spid="19" grpId="0" animBg="1"/>
      <p:bldP spid="26" grpId="0"/>
      <p:bldP spid="28" grpId="0"/>
      <p:bldP spid="28" grpId="1"/>
      <p:bldP spid="30" grpId="0"/>
      <p:bldP spid="30" grpId="1"/>
      <p:bldP spid="47" grpId="0"/>
      <p:bldP spid="48" grpId="0"/>
      <p:bldP spid="50" grpId="0"/>
      <p:bldP spid="29" grpId="0" animBg="1"/>
      <p:bldP spid="29" grpId="1" animBg="1"/>
      <p:bldP spid="31" grpId="0" animBg="1"/>
      <p:bldP spid="31" grpId="1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771603" y="2921443"/>
                <a:ext cx="4235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/>
                        </a:rPr>
                        <m:t>−</m:t>
                      </m:r>
                      <m:r>
                        <a:rPr lang="en-US" sz="1200" b="1" i="1" smtClean="0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ru-RU" sz="12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603" y="2921443"/>
                <a:ext cx="423514" cy="276999"/>
              </a:xfrm>
              <a:prstGeom prst="rect">
                <a:avLst/>
              </a:prstGeom>
              <a:blipFill rotWithShape="1">
                <a:blip r:embed="rId2"/>
                <a:stretch>
                  <a:fillRect r="-4348" b="-152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Левая фигурная скобка 41"/>
          <p:cNvSpPr/>
          <p:nvPr/>
        </p:nvSpPr>
        <p:spPr>
          <a:xfrm rot="3267339">
            <a:off x="6047266" y="2730953"/>
            <a:ext cx="143204" cy="931127"/>
          </a:xfrm>
          <a:prstGeom prst="leftBrace">
            <a:avLst>
              <a:gd name="adj1" fmla="val 82151"/>
              <a:gd name="adj2" fmla="val 50000"/>
            </a:avLst>
          </a:prstGeom>
          <a:noFill/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742803" y="3536783"/>
            <a:ext cx="3088335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15" idx="0"/>
          </p:cNvCxnSpPr>
          <p:nvPr/>
        </p:nvCxnSpPr>
        <p:spPr>
          <a:xfrm flipV="1">
            <a:off x="5762603" y="1380381"/>
            <a:ext cx="18000" cy="213710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4454732" y="2641254"/>
            <a:ext cx="2564879" cy="183392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6517199" y="2972430"/>
            <a:ext cx="36000" cy="36000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 стрелкой 35"/>
          <p:cNvCxnSpPr/>
          <p:nvPr/>
        </p:nvCxnSpPr>
        <p:spPr>
          <a:xfrm flipH="1">
            <a:off x="5775937" y="2985668"/>
            <a:ext cx="756650" cy="541016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non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5" y="267494"/>
            <a:ext cx="8594640" cy="596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68454" y="373584"/>
                <a:ext cx="8594640" cy="392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К</a:t>
                </a:r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оординаты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точки </a:t>
                </a:r>
                <a14:m>
                  <m:oMath xmlns:m="http://schemas.openxmlformats.org/officeDocument/2006/math">
                    <m:r>
                      <a:rPr lang="en-US" sz="1950" i="1" dirty="0" smtClean="0">
                        <a:latin typeface="Cambria Math"/>
                        <a:cs typeface="Times New Roman" pitchFamily="18" charset="0"/>
                      </a:rPr>
                      <m:t>𝑀</m:t>
                    </m:r>
                  </m:oMath>
                </a14:m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равны соответствующим координатам её радиус-вектора.</a:t>
                </a: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4" y="373584"/>
                <a:ext cx="8594640" cy="392415"/>
              </a:xfrm>
              <a:prstGeom prst="rect">
                <a:avLst/>
              </a:prstGeom>
              <a:blipFill rotWithShape="1">
                <a:blip r:embed="rId5"/>
                <a:stretch>
                  <a:fillRect l="-213" t="-7692" r="-1064" b="-246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606028" y="313765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028" y="3137659"/>
                <a:ext cx="367985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333" r="-2166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23598" y="1219187"/>
                <a:ext cx="3537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598" y="1219187"/>
                <a:ext cx="353751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197" r="-2069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81996" y="4205504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996" y="4205504"/>
                <a:ext cx="367985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88129" y="3522124"/>
                <a:ext cx="3756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𝑂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129" y="3522124"/>
                <a:ext cx="375616" cy="338554"/>
              </a:xfrm>
              <a:prstGeom prst="rect">
                <a:avLst/>
              </a:prstGeom>
              <a:blipFill rotWithShape="1">
                <a:blip r:embed="rId9"/>
                <a:stretch>
                  <a:fillRect t="-5455" r="-1311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82194" y="970322"/>
            <a:ext cx="2013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Доказательство: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444208" y="2875276"/>
                <a:ext cx="5232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875276"/>
                <a:ext cx="523220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8333" r="-15116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82194" y="1347614"/>
                <a:ext cx="2510495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𝑂𝑀</m:t>
                          </m:r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94" y="1347614"/>
                <a:ext cx="2510495" cy="370101"/>
              </a:xfrm>
              <a:prstGeom prst="rect">
                <a:avLst/>
              </a:prstGeom>
              <a:blipFill rotWithShape="1">
                <a:blip r:embed="rId11"/>
                <a:stretch>
                  <a:fillRect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Прямоугольник 40"/>
              <p:cNvSpPr/>
              <p:nvPr/>
            </p:nvSpPr>
            <p:spPr>
              <a:xfrm>
                <a:off x="182194" y="1705028"/>
                <a:ext cx="2643929" cy="6360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/>
                        </a:rPr>
                        <m:t>𝑥</m:t>
                      </m:r>
                      <m:r>
                        <a:rPr lang="en-US" sz="1600" b="0" i="1" dirty="0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i="1" smtClean="0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latin typeface="Cambria Math"/>
                              </a:rPr>
                              <m:t>𝑂</m:t>
                            </m:r>
                            <m:sSub>
                              <m:sSub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e>
                    </m:d>
                    <m:r>
                      <a:rPr lang="en-US" sz="1600" b="0" i="1" smtClean="0">
                        <a:latin typeface="Cambria Math"/>
                      </a:rPr>
                      <m:t>=</m:t>
                    </m:r>
                    <m:r>
                      <a:rPr lang="en-US" sz="1600" i="1">
                        <a:latin typeface="Cambria Math"/>
                      </a:rPr>
                      <m:t>𝑂</m:t>
                    </m:r>
                    <m:sSub>
                      <m:sSubPr>
                        <m:ctrlPr>
                          <a:rPr lang="en-US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1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/>
                      </a:rPr>
                      <m:t>=</m:t>
                    </m:r>
                    <m:r>
                      <a:rPr lang="en-US" sz="16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600" dirty="0" smtClean="0"/>
                  <a:t>                   </a:t>
                </a:r>
                <a:endParaRPr lang="ru-RU" sz="1600" dirty="0"/>
              </a:p>
            </p:txBody>
          </p:sp>
        </mc:Choice>
        <mc:Fallback xmlns=""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94" y="1705028"/>
                <a:ext cx="2643929" cy="636072"/>
              </a:xfrm>
              <a:prstGeom prst="rect">
                <a:avLst/>
              </a:prstGeom>
              <a:blipFill rotWithShape="1">
                <a:blip r:embed="rId12"/>
                <a:stretch>
                  <a:fillRect t="-3846" r="-1613" b="-105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Прямоугольник 43"/>
              <p:cNvSpPr/>
              <p:nvPr/>
            </p:nvSpPr>
            <p:spPr>
              <a:xfrm>
                <a:off x="178627" y="2344100"/>
                <a:ext cx="1961050" cy="6360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&lt;0</m:t>
                      </m:r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𝑂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𝑂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=−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4" name="Прямоугольник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27" y="2344100"/>
                <a:ext cx="1961050" cy="636072"/>
              </a:xfrm>
              <a:prstGeom prst="rect">
                <a:avLst/>
              </a:prstGeom>
              <a:blipFill rotWithShape="1">
                <a:blip r:embed="rId13"/>
                <a:stretch>
                  <a:fillRect t="-3846" r="-621" b="-105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3115" y="1838013"/>
                <a:ext cx="2363660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ru-RU" sz="1600" i="1" smtClean="0">
                          <a:latin typeface="Cambria Math"/>
                          <a:ea typeface="Cambria Math"/>
                        </a:rPr>
                        <m:t>⇈</m:t>
                      </m:r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</m:acc>
                      <m:r>
                        <a:rPr lang="en-US" sz="1600" b="1" i="1" smtClean="0">
                          <a:latin typeface="Cambria Math"/>
                        </a:rPr>
                        <m:t>  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1600" b="1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5" y="1838013"/>
                <a:ext cx="2363660" cy="370101"/>
              </a:xfrm>
              <a:prstGeom prst="rect">
                <a:avLst/>
              </a:prstGeom>
              <a:blipFill rotWithShape="1">
                <a:blip r:embed="rId14"/>
                <a:stretch>
                  <a:fillRect t="-3333" r="-8247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313115" y="2477085"/>
                <a:ext cx="2870209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ru-RU" sz="1600" i="1" smtClean="0">
                          <a:latin typeface="Cambria Math"/>
                          <a:ea typeface="Cambria Math"/>
                        </a:rPr>
                        <m:t>↑↓</m:t>
                      </m:r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</m:acc>
                      <m:r>
                        <a:rPr lang="en-US" sz="1600" b="1" i="1" smtClean="0">
                          <a:latin typeface="Cambria Math"/>
                        </a:rPr>
                        <m:t>  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1600" b="1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=−(−</m:t>
                      </m:r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5" y="2477085"/>
                <a:ext cx="2870209" cy="370101"/>
              </a:xfrm>
              <a:prstGeom prst="rect">
                <a:avLst/>
              </a:prstGeom>
              <a:blipFill rotWithShape="1">
                <a:blip r:embed="rId15"/>
                <a:stretch>
                  <a:fillRect t="-3279" r="-6582"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Прямоугольник 13"/>
          <p:cNvSpPr/>
          <p:nvPr/>
        </p:nvSpPr>
        <p:spPr>
          <a:xfrm>
            <a:off x="3596427" y="2344100"/>
            <a:ext cx="1543011" cy="664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3537379" y="2477084"/>
                <a:ext cx="1131143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379" y="2477084"/>
                <a:ext cx="1131143" cy="370101"/>
              </a:xfrm>
              <a:prstGeom prst="rect">
                <a:avLst/>
              </a:prstGeom>
              <a:blipFill rotWithShape="1">
                <a:blip r:embed="rId16"/>
                <a:stretch>
                  <a:fillRect t="-3279" r="-20430"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Прямая со стрелкой 31"/>
          <p:cNvCxnSpPr/>
          <p:nvPr/>
        </p:nvCxnSpPr>
        <p:spPr>
          <a:xfrm flipH="1">
            <a:off x="5393974" y="3544231"/>
            <a:ext cx="362987" cy="259541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46958" y="3630577"/>
                <a:ext cx="30809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958" y="3630577"/>
                <a:ext cx="308097" cy="338554"/>
              </a:xfrm>
              <a:prstGeom prst="rect">
                <a:avLst/>
              </a:prstGeom>
              <a:blipFill rotWithShape="1">
                <a:blip r:embed="rId17"/>
                <a:stretch>
                  <a:fillRect t="-14545" r="-18000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Овал 14"/>
          <p:cNvSpPr/>
          <p:nvPr/>
        </p:nvSpPr>
        <p:spPr>
          <a:xfrm>
            <a:off x="5744603" y="3517487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30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2" grpId="0" animBg="1"/>
      <p:bldP spid="27" grpId="0" animBg="1"/>
      <p:bldP spid="26" grpId="0"/>
      <p:bldP spid="28" grpId="0"/>
      <p:bldP spid="14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 стрелкой 10"/>
          <p:cNvCxnSpPr/>
          <p:nvPr/>
        </p:nvCxnSpPr>
        <p:spPr>
          <a:xfrm>
            <a:off x="5742803" y="3536783"/>
            <a:ext cx="3088335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4454732" y="2641254"/>
            <a:ext cx="2564879" cy="183392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5" y="267494"/>
            <a:ext cx="8594640" cy="596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68454" y="373584"/>
                <a:ext cx="8594640" cy="392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К</a:t>
                </a:r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оординаты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точки </a:t>
                </a:r>
                <a14:m>
                  <m:oMath xmlns:m="http://schemas.openxmlformats.org/officeDocument/2006/math">
                    <m:r>
                      <a:rPr lang="en-US" sz="1950" i="1" dirty="0" smtClean="0">
                        <a:latin typeface="Cambria Math"/>
                        <a:cs typeface="Times New Roman" pitchFamily="18" charset="0"/>
                      </a:rPr>
                      <m:t>𝑀</m:t>
                    </m:r>
                  </m:oMath>
                </a14:m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равны соответствующим координатам её радиус-вектора.</a:t>
                </a: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4" y="373584"/>
                <a:ext cx="8594640" cy="392415"/>
              </a:xfrm>
              <a:prstGeom prst="rect">
                <a:avLst/>
              </a:prstGeom>
              <a:blipFill rotWithShape="1">
                <a:blip r:embed="rId4"/>
                <a:stretch>
                  <a:fillRect l="-213" t="-7692" r="-1064" b="-246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606028" y="313765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028" y="3137659"/>
                <a:ext cx="367985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333" r="-2166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23598" y="1219187"/>
                <a:ext cx="3537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598" y="1219187"/>
                <a:ext cx="353751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197" r="-2069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81996" y="4205504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996" y="4205504"/>
                <a:ext cx="367985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88129" y="3522124"/>
                <a:ext cx="3756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𝑂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129" y="3522124"/>
                <a:ext cx="375616" cy="338554"/>
              </a:xfrm>
              <a:prstGeom prst="rect">
                <a:avLst/>
              </a:prstGeom>
              <a:blipFill rotWithShape="1">
                <a:blip r:embed="rId8"/>
                <a:stretch>
                  <a:fillRect t="-5455" r="-1311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82194" y="970322"/>
            <a:ext cx="2013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Доказательство: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300139" y="3227356"/>
                <a:ext cx="5232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139" y="3227356"/>
                <a:ext cx="523220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197" r="-15116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82194" y="1347614"/>
                <a:ext cx="2510495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𝑂𝑀</m:t>
                          </m:r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94" y="1347614"/>
                <a:ext cx="2510495" cy="370101"/>
              </a:xfrm>
              <a:prstGeom prst="rect">
                <a:avLst/>
              </a:prstGeom>
              <a:blipFill rotWithShape="1">
                <a:blip r:embed="rId10"/>
                <a:stretch>
                  <a:fillRect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Прямоугольник 40"/>
              <p:cNvSpPr/>
              <p:nvPr/>
            </p:nvSpPr>
            <p:spPr>
              <a:xfrm>
                <a:off x="182194" y="1705028"/>
                <a:ext cx="2643929" cy="6360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/>
                        </a:rPr>
                        <m:t>𝑥</m:t>
                      </m:r>
                      <m:r>
                        <a:rPr lang="en-US" sz="1600" b="0" i="1" dirty="0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i="1" smtClean="0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latin typeface="Cambria Math"/>
                              </a:rPr>
                              <m:t>𝑂</m:t>
                            </m:r>
                            <m:sSub>
                              <m:sSub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e>
                    </m:d>
                    <m:r>
                      <a:rPr lang="en-US" sz="1600" b="0" i="1" smtClean="0">
                        <a:latin typeface="Cambria Math"/>
                      </a:rPr>
                      <m:t>=</m:t>
                    </m:r>
                    <m:r>
                      <a:rPr lang="en-US" sz="1600" i="1">
                        <a:latin typeface="Cambria Math"/>
                      </a:rPr>
                      <m:t>𝑂</m:t>
                    </m:r>
                    <m:sSub>
                      <m:sSubPr>
                        <m:ctrlPr>
                          <a:rPr lang="en-US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1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/>
                      </a:rPr>
                      <m:t>=</m:t>
                    </m:r>
                    <m:r>
                      <a:rPr lang="en-US" sz="16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600" dirty="0" smtClean="0"/>
                  <a:t>                   </a:t>
                </a:r>
                <a:endParaRPr lang="ru-RU" sz="1600" dirty="0"/>
              </a:p>
            </p:txBody>
          </p:sp>
        </mc:Choice>
        <mc:Fallback xmlns=""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94" y="1705028"/>
                <a:ext cx="2643929" cy="636072"/>
              </a:xfrm>
              <a:prstGeom prst="rect">
                <a:avLst/>
              </a:prstGeom>
              <a:blipFill rotWithShape="1">
                <a:blip r:embed="rId11"/>
                <a:stretch>
                  <a:fillRect t="-3846" r="-1613" b="-105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Прямоугольник 43"/>
              <p:cNvSpPr/>
              <p:nvPr/>
            </p:nvSpPr>
            <p:spPr>
              <a:xfrm>
                <a:off x="178627" y="2344100"/>
                <a:ext cx="1961050" cy="6360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&lt;0</m:t>
                      </m:r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𝑂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𝑂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=−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4" name="Прямоугольник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27" y="2344100"/>
                <a:ext cx="1961050" cy="636072"/>
              </a:xfrm>
              <a:prstGeom prst="rect">
                <a:avLst/>
              </a:prstGeom>
              <a:blipFill rotWithShape="1">
                <a:blip r:embed="rId12"/>
                <a:stretch>
                  <a:fillRect t="-3846" r="-621" b="-105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Прямоугольник 45"/>
              <p:cNvSpPr/>
              <p:nvPr/>
            </p:nvSpPr>
            <p:spPr>
              <a:xfrm>
                <a:off x="182194" y="2986207"/>
                <a:ext cx="1805751" cy="6360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𝑂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𝑂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6" name="Прямоугольник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94" y="2986207"/>
                <a:ext cx="1805751" cy="636072"/>
              </a:xfrm>
              <a:prstGeom prst="rect">
                <a:avLst/>
              </a:prstGeom>
              <a:blipFill rotWithShape="1">
                <a:blip r:embed="rId13"/>
                <a:stretch>
                  <a:fillRect t="-3846" r="-676" b="-105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313115" y="1838013"/>
                <a:ext cx="2363660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ru-RU" sz="1600" i="1" smtClean="0">
                          <a:latin typeface="Cambria Math"/>
                          <a:ea typeface="Cambria Math"/>
                        </a:rPr>
                        <m:t>⇈</m:t>
                      </m:r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</m:acc>
                      <m:r>
                        <a:rPr lang="en-US" sz="1600" b="1" i="1" smtClean="0">
                          <a:latin typeface="Cambria Math"/>
                        </a:rPr>
                        <m:t>  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1600" b="1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5" y="1838013"/>
                <a:ext cx="2363660" cy="370101"/>
              </a:xfrm>
              <a:prstGeom prst="rect">
                <a:avLst/>
              </a:prstGeom>
              <a:blipFill rotWithShape="1">
                <a:blip r:embed="rId14"/>
                <a:stretch>
                  <a:fillRect t="-3333" r="-8247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313115" y="3166719"/>
                <a:ext cx="2405915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acc>
                      <m:r>
                        <a:rPr lang="en-US" sz="1600" b="1" i="1" smtClean="0">
                          <a:latin typeface="Cambria Math"/>
                        </a:rPr>
                        <m:t>  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1600" b="1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5" y="3166719"/>
                <a:ext cx="2405915" cy="370101"/>
              </a:xfrm>
              <a:prstGeom prst="rect">
                <a:avLst/>
              </a:prstGeom>
              <a:blipFill rotWithShape="1">
                <a:blip r:embed="rId15"/>
                <a:stretch>
                  <a:fillRect t="-3279" r="-8101"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313115" y="2477085"/>
                <a:ext cx="2392514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ru-RU" sz="1600" i="1" smtClean="0">
                          <a:latin typeface="Cambria Math"/>
                          <a:ea typeface="Cambria Math"/>
                        </a:rPr>
                        <m:t>↑↓</m:t>
                      </m:r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</m:acc>
                      <m:r>
                        <a:rPr lang="en-US" sz="1600" b="1" i="1" smtClean="0">
                          <a:latin typeface="Cambria Math"/>
                        </a:rPr>
                        <m:t>  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⟹ 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5" y="2477085"/>
                <a:ext cx="2392514" cy="370101"/>
              </a:xfrm>
              <a:prstGeom prst="rect">
                <a:avLst/>
              </a:prstGeom>
              <a:blipFill rotWithShape="1">
                <a:blip r:embed="rId16"/>
                <a:stretch>
                  <a:fillRect t="-3279" r="-8142"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Прямоугольник 48"/>
          <p:cNvSpPr/>
          <p:nvPr/>
        </p:nvSpPr>
        <p:spPr>
          <a:xfrm>
            <a:off x="3594483" y="3079857"/>
            <a:ext cx="1087102" cy="542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Прямоугольник 49"/>
              <p:cNvSpPr/>
              <p:nvPr/>
            </p:nvSpPr>
            <p:spPr>
              <a:xfrm>
                <a:off x="3541243" y="3166718"/>
                <a:ext cx="1131143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0" name="Прямоугольник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243" y="3166718"/>
                <a:ext cx="1131143" cy="370101"/>
              </a:xfrm>
              <a:prstGeom prst="rect">
                <a:avLst/>
              </a:prstGeom>
              <a:blipFill rotWithShape="1">
                <a:blip r:embed="rId17"/>
                <a:stretch>
                  <a:fillRect t="-3279" r="-20541"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Прямая со стрелкой 53"/>
          <p:cNvCxnSpPr/>
          <p:nvPr/>
        </p:nvCxnSpPr>
        <p:spPr>
          <a:xfrm flipV="1">
            <a:off x="5762603" y="1380381"/>
            <a:ext cx="18000" cy="213710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5730314" y="3500820"/>
            <a:ext cx="72000" cy="72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15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 animBg="1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385370" y="2601511"/>
                <a:ext cx="3113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/>
                        </a:rPr>
                        <m:t>𝒛</m:t>
                      </m:r>
                    </m:oMath>
                  </m:oMathPara>
                </a14:m>
                <a:endParaRPr lang="ru-RU" sz="1200" b="1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370" y="2601511"/>
                <a:ext cx="311304" cy="276999"/>
              </a:xfrm>
              <a:prstGeom prst="rect">
                <a:avLst/>
              </a:prstGeom>
              <a:blipFill rotWithShape="1">
                <a:blip r:embed="rId2"/>
                <a:stretch>
                  <a:fillRect r="-5882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Левая фигурная скобка 63"/>
          <p:cNvSpPr/>
          <p:nvPr/>
        </p:nvSpPr>
        <p:spPr>
          <a:xfrm>
            <a:off x="5623581" y="1961599"/>
            <a:ext cx="143204" cy="1566350"/>
          </a:xfrm>
          <a:prstGeom prst="leftBrace">
            <a:avLst>
              <a:gd name="adj1" fmla="val 82151"/>
              <a:gd name="adj2" fmla="val 50000"/>
            </a:avLst>
          </a:prstGeom>
          <a:noFill/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>
            <a:stCxn id="15" idx="0"/>
          </p:cNvCxnSpPr>
          <p:nvPr/>
        </p:nvCxnSpPr>
        <p:spPr>
          <a:xfrm flipV="1">
            <a:off x="5762603" y="1380381"/>
            <a:ext cx="18000" cy="213710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5762603" y="1961598"/>
            <a:ext cx="13758" cy="15840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16200000">
            <a:off x="5425265" y="3190366"/>
            <a:ext cx="674726" cy="0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705120" y="2975277"/>
                <a:ext cx="356188" cy="3752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𝒌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120" y="2975277"/>
                <a:ext cx="356188" cy="375231"/>
              </a:xfrm>
              <a:prstGeom prst="rect">
                <a:avLst/>
              </a:prstGeom>
              <a:blipFill rotWithShape="1">
                <a:blip r:embed="rId3"/>
                <a:stretch>
                  <a:fillRect r="-13793" b="-193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932197" y="3488186"/>
                <a:ext cx="3113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𝒋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197" y="3488186"/>
                <a:ext cx="311304" cy="338554"/>
              </a:xfrm>
              <a:prstGeom prst="rect">
                <a:avLst/>
              </a:prstGeom>
              <a:blipFill rotWithShape="1">
                <a:blip r:embed="rId4"/>
                <a:stretch>
                  <a:fillRect t="-14286" r="-17647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>
          <a:xfrm flipH="1">
            <a:off x="4454732" y="3536297"/>
            <a:ext cx="1313096" cy="93888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5041854" y="3539201"/>
            <a:ext cx="725974" cy="51908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H="1">
            <a:off x="5393974" y="3548994"/>
            <a:ext cx="362987" cy="259541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446958" y="3635340"/>
                <a:ext cx="30809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958" y="3635340"/>
                <a:ext cx="308097" cy="338554"/>
              </a:xfrm>
              <a:prstGeom prst="rect">
                <a:avLst/>
              </a:prstGeom>
              <a:blipFill rotWithShape="1">
                <a:blip r:embed="rId5"/>
                <a:stretch>
                  <a:fillRect t="-14286" r="-18000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Прямая со стрелкой 10"/>
          <p:cNvCxnSpPr/>
          <p:nvPr/>
        </p:nvCxnSpPr>
        <p:spPr>
          <a:xfrm>
            <a:off x="5742803" y="3536783"/>
            <a:ext cx="3088335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758304" y="3539037"/>
            <a:ext cx="2365428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5769482" y="3538182"/>
            <a:ext cx="674726" cy="0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790128" y="3162263"/>
                <a:ext cx="3113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ru-RU" sz="1200" b="1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128" y="3162263"/>
                <a:ext cx="311304" cy="276999"/>
              </a:xfrm>
              <a:prstGeom prst="rect">
                <a:avLst/>
              </a:prstGeom>
              <a:blipFill rotWithShape="1">
                <a:blip r:embed="rId6"/>
                <a:stretch>
                  <a:fillRect r="-5882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Левая фигурная скобка 57"/>
          <p:cNvSpPr/>
          <p:nvPr/>
        </p:nvSpPr>
        <p:spPr>
          <a:xfrm rot="5400000">
            <a:off x="6874178" y="2284363"/>
            <a:ext cx="143204" cy="2355904"/>
          </a:xfrm>
          <a:prstGeom prst="leftBrace">
            <a:avLst>
              <a:gd name="adj1" fmla="val 82151"/>
              <a:gd name="adj2" fmla="val 50000"/>
            </a:avLst>
          </a:prstGeom>
          <a:noFill/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139859" y="3447073"/>
                <a:ext cx="3080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ru-RU" sz="12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859" y="3447073"/>
                <a:ext cx="308098" cy="276999"/>
              </a:xfrm>
              <a:prstGeom prst="rect">
                <a:avLst/>
              </a:prstGeom>
              <a:blipFill rotWithShape="1">
                <a:blip r:embed="rId7"/>
                <a:stretch>
                  <a:fillRect r="-5882" b="-152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Левая фигурная скобка 41"/>
          <p:cNvSpPr/>
          <p:nvPr/>
        </p:nvSpPr>
        <p:spPr>
          <a:xfrm rot="3267339">
            <a:off x="5291085" y="3301213"/>
            <a:ext cx="143204" cy="865656"/>
          </a:xfrm>
          <a:prstGeom prst="leftBrace">
            <a:avLst>
              <a:gd name="adj1" fmla="val 82151"/>
              <a:gd name="adj2" fmla="val 50000"/>
            </a:avLst>
          </a:prstGeom>
          <a:noFill/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5" y="267494"/>
            <a:ext cx="8594640" cy="596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68454" y="373584"/>
                <a:ext cx="8594640" cy="392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К</a:t>
                </a:r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оординаты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точки </a:t>
                </a:r>
                <a14:m>
                  <m:oMath xmlns:m="http://schemas.openxmlformats.org/officeDocument/2006/math">
                    <m:r>
                      <a:rPr lang="en-US" sz="1950" i="1" dirty="0" smtClean="0">
                        <a:latin typeface="Cambria Math"/>
                        <a:cs typeface="Times New Roman" pitchFamily="18" charset="0"/>
                      </a:rPr>
                      <m:t>𝑀</m:t>
                    </m:r>
                  </m:oMath>
                </a14:m>
                <a:r>
                  <a:rPr lang="ru-RU" sz="195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950" dirty="0">
                    <a:latin typeface="Times New Roman" pitchFamily="18" charset="0"/>
                    <a:cs typeface="Times New Roman" pitchFamily="18" charset="0"/>
                  </a:rPr>
                  <a:t>равны соответствующим координатам её радиус-вектора.</a:t>
                </a: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4" y="373584"/>
                <a:ext cx="8594640" cy="392415"/>
              </a:xfrm>
              <a:prstGeom prst="rect">
                <a:avLst/>
              </a:prstGeom>
              <a:blipFill rotWithShape="1">
                <a:blip r:embed="rId10"/>
                <a:stretch>
                  <a:fillRect l="-213" t="-7692" r="-1064" b="-246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606028" y="313765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028" y="3137659"/>
                <a:ext cx="367985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8333" r="-2166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23598" y="1219187"/>
                <a:ext cx="3537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598" y="1219187"/>
                <a:ext cx="353751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8197" r="-2069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81996" y="4205504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996" y="4205504"/>
                <a:ext cx="367985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88129" y="3522124"/>
                <a:ext cx="3756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𝑂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129" y="3522124"/>
                <a:ext cx="375616" cy="338554"/>
              </a:xfrm>
              <a:prstGeom prst="rect">
                <a:avLst/>
              </a:prstGeom>
              <a:blipFill rotWithShape="1">
                <a:blip r:embed="rId14"/>
                <a:stretch>
                  <a:fillRect t="-5455" r="-1311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/>
          <p:nvPr/>
        </p:nvCxnSpPr>
        <p:spPr>
          <a:xfrm flipV="1">
            <a:off x="5752495" y="2479170"/>
            <a:ext cx="1645771" cy="105474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5744603" y="3517487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 rot="19640586">
                <a:off x="5971615" y="2668337"/>
                <a:ext cx="9962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{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𝒛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ru-RU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40586">
                <a:off x="5971615" y="2668337"/>
                <a:ext cx="996298" cy="369332"/>
              </a:xfrm>
              <a:prstGeom prst="rect">
                <a:avLst/>
              </a:prstGeom>
              <a:blipFill rotWithShape="1">
                <a:blip r:embed="rId15"/>
                <a:stretch>
                  <a:fillRect t="-7857" r="-11111" b="-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Полилиния 22"/>
          <p:cNvSpPr/>
          <p:nvPr/>
        </p:nvSpPr>
        <p:spPr>
          <a:xfrm>
            <a:off x="5041854" y="1960285"/>
            <a:ext cx="3081338" cy="519113"/>
          </a:xfrm>
          <a:custGeom>
            <a:avLst/>
            <a:gdLst>
              <a:gd name="connsiteX0" fmla="*/ 0 w 3081338"/>
              <a:gd name="connsiteY0" fmla="*/ 519113 h 519113"/>
              <a:gd name="connsiteX1" fmla="*/ 2357438 w 3081338"/>
              <a:gd name="connsiteY1" fmla="*/ 519113 h 519113"/>
              <a:gd name="connsiteX2" fmla="*/ 3081338 w 3081338"/>
              <a:gd name="connsiteY2" fmla="*/ 0 h 519113"/>
              <a:gd name="connsiteX3" fmla="*/ 723900 w 3081338"/>
              <a:gd name="connsiteY3" fmla="*/ 0 h 519113"/>
              <a:gd name="connsiteX4" fmla="*/ 0 w 3081338"/>
              <a:gd name="connsiteY4" fmla="*/ 519113 h 5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1338" h="519113">
                <a:moveTo>
                  <a:pt x="0" y="519113"/>
                </a:moveTo>
                <a:lnTo>
                  <a:pt x="2357438" y="519113"/>
                </a:lnTo>
                <a:lnTo>
                  <a:pt x="3081338" y="0"/>
                </a:lnTo>
                <a:lnTo>
                  <a:pt x="723900" y="0"/>
                </a:lnTo>
                <a:lnTo>
                  <a:pt x="0" y="51911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5043486" y="2473646"/>
            <a:ext cx="2355430" cy="1584960"/>
          </a:xfrm>
          <a:custGeom>
            <a:avLst/>
            <a:gdLst>
              <a:gd name="connsiteX0" fmla="*/ 0 w 2369820"/>
              <a:gd name="connsiteY0" fmla="*/ 1584960 h 1584960"/>
              <a:gd name="connsiteX1" fmla="*/ 2369820 w 2369820"/>
              <a:gd name="connsiteY1" fmla="*/ 1584960 h 1584960"/>
              <a:gd name="connsiteX2" fmla="*/ 2369820 w 2369820"/>
              <a:gd name="connsiteY2" fmla="*/ 0 h 1584960"/>
              <a:gd name="connsiteX3" fmla="*/ 15240 w 2369820"/>
              <a:gd name="connsiteY3" fmla="*/ 0 h 1584960"/>
              <a:gd name="connsiteX4" fmla="*/ 0 w 2369820"/>
              <a:gd name="connsiteY4" fmla="*/ 1584960 h 1584960"/>
              <a:gd name="connsiteX0" fmla="*/ 0 w 2369820"/>
              <a:gd name="connsiteY0" fmla="*/ 1584960 h 1584960"/>
              <a:gd name="connsiteX1" fmla="*/ 2369820 w 2369820"/>
              <a:gd name="connsiteY1" fmla="*/ 1584960 h 1584960"/>
              <a:gd name="connsiteX2" fmla="*/ 2369820 w 2369820"/>
              <a:gd name="connsiteY2" fmla="*/ 0 h 1584960"/>
              <a:gd name="connsiteX3" fmla="*/ 3333 w 2369820"/>
              <a:gd name="connsiteY3" fmla="*/ 0 h 1584960"/>
              <a:gd name="connsiteX4" fmla="*/ 0 w 2369820"/>
              <a:gd name="connsiteY4" fmla="*/ 1584960 h 1584960"/>
              <a:gd name="connsiteX0" fmla="*/ 3811 w 2373631"/>
              <a:gd name="connsiteY0" fmla="*/ 1584960 h 1584960"/>
              <a:gd name="connsiteX1" fmla="*/ 2373631 w 2373631"/>
              <a:gd name="connsiteY1" fmla="*/ 1584960 h 1584960"/>
              <a:gd name="connsiteX2" fmla="*/ 2373631 w 2373631"/>
              <a:gd name="connsiteY2" fmla="*/ 0 h 1584960"/>
              <a:gd name="connsiteX3" fmla="*/ 0 w 2373631"/>
              <a:gd name="connsiteY3" fmla="*/ 0 h 1584960"/>
              <a:gd name="connsiteX4" fmla="*/ 3811 w 2373631"/>
              <a:gd name="connsiteY4" fmla="*/ 1584960 h 1584960"/>
              <a:gd name="connsiteX0" fmla="*/ 182 w 2370002"/>
              <a:gd name="connsiteY0" fmla="*/ 1584960 h 1584960"/>
              <a:gd name="connsiteX1" fmla="*/ 2370002 w 2370002"/>
              <a:gd name="connsiteY1" fmla="*/ 1584960 h 1584960"/>
              <a:gd name="connsiteX2" fmla="*/ 2370002 w 2370002"/>
              <a:gd name="connsiteY2" fmla="*/ 0 h 1584960"/>
              <a:gd name="connsiteX3" fmla="*/ 3515 w 2370002"/>
              <a:gd name="connsiteY3" fmla="*/ 0 h 1584960"/>
              <a:gd name="connsiteX4" fmla="*/ 182 w 2370002"/>
              <a:gd name="connsiteY4" fmla="*/ 1584960 h 1584960"/>
              <a:gd name="connsiteX0" fmla="*/ 1429 w 2371249"/>
              <a:gd name="connsiteY0" fmla="*/ 1584960 h 1584960"/>
              <a:gd name="connsiteX1" fmla="*/ 2371249 w 2371249"/>
              <a:gd name="connsiteY1" fmla="*/ 1584960 h 1584960"/>
              <a:gd name="connsiteX2" fmla="*/ 2371249 w 2371249"/>
              <a:gd name="connsiteY2" fmla="*/ 0 h 1584960"/>
              <a:gd name="connsiteX3" fmla="*/ 0 w 2371249"/>
              <a:gd name="connsiteY3" fmla="*/ 2382 h 1584960"/>
              <a:gd name="connsiteX4" fmla="*/ 1429 w 2371249"/>
              <a:gd name="connsiteY4" fmla="*/ 1584960 h 158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1249" h="1584960">
                <a:moveTo>
                  <a:pt x="1429" y="1584960"/>
                </a:moveTo>
                <a:lnTo>
                  <a:pt x="2371249" y="1584960"/>
                </a:lnTo>
                <a:lnTo>
                  <a:pt x="2371249" y="0"/>
                </a:lnTo>
                <a:lnTo>
                  <a:pt x="0" y="2382"/>
                </a:lnTo>
                <a:cubicBezTo>
                  <a:pt x="1270" y="530702"/>
                  <a:pt x="159" y="1056640"/>
                  <a:pt x="1429" y="158496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7397003" y="1965485"/>
            <a:ext cx="724072" cy="2093604"/>
          </a:xfrm>
          <a:custGeom>
            <a:avLst/>
            <a:gdLst>
              <a:gd name="connsiteX0" fmla="*/ 0 w 724072"/>
              <a:gd name="connsiteY0" fmla="*/ 508920 h 2093604"/>
              <a:gd name="connsiteX1" fmla="*/ 0 w 724072"/>
              <a:gd name="connsiteY1" fmla="*/ 2093604 h 2093604"/>
              <a:gd name="connsiteX2" fmla="*/ 724072 w 724072"/>
              <a:gd name="connsiteY2" fmla="*/ 1576409 h 2093604"/>
              <a:gd name="connsiteX3" fmla="*/ 724072 w 724072"/>
              <a:gd name="connsiteY3" fmla="*/ 0 h 2093604"/>
              <a:gd name="connsiteX4" fmla="*/ 0 w 724072"/>
              <a:gd name="connsiteY4" fmla="*/ 508920 h 2093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072" h="2093604">
                <a:moveTo>
                  <a:pt x="0" y="508920"/>
                </a:moveTo>
                <a:lnTo>
                  <a:pt x="0" y="2093604"/>
                </a:lnTo>
                <a:lnTo>
                  <a:pt x="724072" y="1576409"/>
                </a:lnTo>
                <a:lnTo>
                  <a:pt x="724072" y="0"/>
                </a:lnTo>
                <a:lnTo>
                  <a:pt x="0" y="50892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45764" y="2155771"/>
                <a:ext cx="12119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𝑀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5764" y="2155771"/>
                <a:ext cx="1211935" cy="369332"/>
              </a:xfrm>
              <a:prstGeom prst="rect">
                <a:avLst/>
              </a:prstGeom>
              <a:blipFill rotWithShape="1">
                <a:blip r:embed="rId16"/>
                <a:stretch>
                  <a:fillRect t="-8333" r="-603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Прямая со стрелкой 15"/>
          <p:cNvCxnSpPr/>
          <p:nvPr/>
        </p:nvCxnSpPr>
        <p:spPr>
          <a:xfrm flipH="1" flipV="1">
            <a:off x="7398266" y="2479170"/>
            <a:ext cx="1" cy="1573465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051884" y="4058255"/>
            <a:ext cx="2346383" cy="0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7398266" y="3539201"/>
            <a:ext cx="725466" cy="518718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7364248" y="2439969"/>
            <a:ext cx="72000" cy="72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621340" y="3732835"/>
                <a:ext cx="5232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340" y="3732835"/>
                <a:ext cx="523220" cy="369332"/>
              </a:xfrm>
              <a:prstGeom prst="rect">
                <a:avLst/>
              </a:prstGeom>
              <a:blipFill rotWithShape="1">
                <a:blip r:embed="rId17"/>
                <a:stretch>
                  <a:fillRect t="-8197" r="-15116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030229" y="3190841"/>
                <a:ext cx="5285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0229" y="3190841"/>
                <a:ext cx="528543" cy="369332"/>
              </a:xfrm>
              <a:prstGeom prst="rect">
                <a:avLst/>
              </a:prstGeom>
              <a:blipFill rotWithShape="1">
                <a:blip r:embed="rId18"/>
                <a:stretch>
                  <a:fillRect t="-8197" r="-1494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292080" y="1660262"/>
                <a:ext cx="5285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1660262"/>
                <a:ext cx="528543" cy="369332"/>
              </a:xfrm>
              <a:prstGeom prst="rect">
                <a:avLst/>
              </a:prstGeom>
              <a:blipFill rotWithShape="1">
                <a:blip r:embed="rId19"/>
                <a:stretch>
                  <a:fillRect t="-8197" r="-1494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182194" y="970322"/>
            <a:ext cx="2013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Доказательство: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82194" y="1347614"/>
                <a:ext cx="2510495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𝑂𝑀</m:t>
                          </m:r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94" y="1347614"/>
                <a:ext cx="2510495" cy="370101"/>
              </a:xfrm>
              <a:prstGeom prst="rect">
                <a:avLst/>
              </a:prstGeom>
              <a:blipFill rotWithShape="1">
                <a:blip r:embed="rId20"/>
                <a:stretch>
                  <a:fillRect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Прямоугольник 48"/>
              <p:cNvSpPr/>
              <p:nvPr/>
            </p:nvSpPr>
            <p:spPr>
              <a:xfrm>
                <a:off x="182195" y="1705028"/>
                <a:ext cx="2013542" cy="6360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/>
                        </a:rPr>
                        <m:t>𝑥</m:t>
                      </m:r>
                      <m:r>
                        <a:rPr lang="en-US" sz="1600" b="0" i="1" dirty="0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𝑂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𝑂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9" name="Прямоугольник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95" y="1705028"/>
                <a:ext cx="2013542" cy="636072"/>
              </a:xfrm>
              <a:prstGeom prst="rect">
                <a:avLst/>
              </a:prstGeom>
              <a:blipFill rotWithShape="1">
                <a:blip r:embed="rId21"/>
                <a:stretch>
                  <a:fillRect t="-3846" b="-105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Прямоугольник 39"/>
              <p:cNvSpPr/>
              <p:nvPr/>
            </p:nvSpPr>
            <p:spPr>
              <a:xfrm>
                <a:off x="178627" y="2344100"/>
                <a:ext cx="1961050" cy="6360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&lt;0</m:t>
                      </m:r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𝑂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𝑂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=−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0" name="Прямоугольник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27" y="2344100"/>
                <a:ext cx="1961050" cy="636072"/>
              </a:xfrm>
              <a:prstGeom prst="rect">
                <a:avLst/>
              </a:prstGeom>
              <a:blipFill rotWithShape="1">
                <a:blip r:embed="rId22"/>
                <a:stretch>
                  <a:fillRect t="-3846" r="-621" b="-105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Прямоугольник 40"/>
              <p:cNvSpPr/>
              <p:nvPr/>
            </p:nvSpPr>
            <p:spPr>
              <a:xfrm>
                <a:off x="182194" y="2986207"/>
                <a:ext cx="1805751" cy="6360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𝑂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𝑂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94" y="2986207"/>
                <a:ext cx="1805751" cy="636072"/>
              </a:xfrm>
              <a:prstGeom prst="rect">
                <a:avLst/>
              </a:prstGeom>
              <a:blipFill rotWithShape="1">
                <a:blip r:embed="rId23"/>
                <a:stretch>
                  <a:fillRect t="-3846" r="-676" b="-105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313115" y="1838013"/>
                <a:ext cx="2363660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ru-RU" sz="1600" i="1" smtClean="0">
                          <a:latin typeface="Cambria Math"/>
                          <a:ea typeface="Cambria Math"/>
                        </a:rPr>
                        <m:t>⇈</m:t>
                      </m:r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</m:acc>
                      <m:r>
                        <a:rPr lang="en-US" sz="1600" b="1" i="1" smtClean="0">
                          <a:latin typeface="Cambria Math"/>
                        </a:rPr>
                        <m:t>  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1600" b="1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5" y="1838013"/>
                <a:ext cx="2363660" cy="370101"/>
              </a:xfrm>
              <a:prstGeom prst="rect">
                <a:avLst/>
              </a:prstGeom>
              <a:blipFill rotWithShape="1">
                <a:blip r:embed="rId24"/>
                <a:stretch>
                  <a:fillRect t="-3333" r="-8247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313115" y="2477085"/>
                <a:ext cx="2392514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ru-RU" sz="1600" i="1" smtClean="0">
                          <a:latin typeface="Cambria Math"/>
                          <a:ea typeface="Cambria Math"/>
                        </a:rPr>
                        <m:t>↑↓</m:t>
                      </m:r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</m:acc>
                      <m:r>
                        <a:rPr lang="en-US" sz="1600" b="1" i="1" smtClean="0">
                          <a:latin typeface="Cambria Math"/>
                        </a:rPr>
                        <m:t>  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⟹ 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5" y="2477085"/>
                <a:ext cx="2392514" cy="370101"/>
              </a:xfrm>
              <a:prstGeom prst="rect">
                <a:avLst/>
              </a:prstGeom>
              <a:blipFill rotWithShape="1">
                <a:blip r:embed="rId25"/>
                <a:stretch>
                  <a:fillRect t="-3279" r="-8142"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313115" y="3166719"/>
                <a:ext cx="2401107" cy="370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𝑂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acc>
                      <m:r>
                        <a:rPr lang="en-US" sz="1600" b="1" i="1" smtClean="0">
                          <a:latin typeface="Cambria Math"/>
                        </a:rPr>
                        <m:t>  </m:t>
                      </m:r>
                      <m:r>
                        <a:rPr lang="en-US" sz="1600" b="1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1600" b="1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sz="16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acc>
                        <m:accPr>
                          <m:chr m:val="⃗"/>
                          <m:ctrlPr>
                            <a:rPr lang="ru-RU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5" y="3166719"/>
                <a:ext cx="2401107" cy="370101"/>
              </a:xfrm>
              <a:prstGeom prst="rect">
                <a:avLst/>
              </a:prstGeom>
              <a:blipFill rotWithShape="1">
                <a:blip r:embed="rId26"/>
                <a:stretch>
                  <a:fillRect t="-3279" r="-8122"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178627" y="3690890"/>
                <a:ext cx="1245790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  <m:r>
                        <a:rPr lang="en-US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𝒚</m:t>
                      </m:r>
                      <m:acc>
                        <m:accPr>
                          <m:chr m:val="⃗"/>
                          <m:ctrlPr>
                            <a:rPr lang="ru-RU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𝒋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27" y="3690890"/>
                <a:ext cx="1245790" cy="404791"/>
              </a:xfrm>
              <a:prstGeom prst="rect">
                <a:avLst/>
              </a:prstGeom>
              <a:blipFill rotWithShape="1">
                <a:blip r:embed="rId27"/>
                <a:stretch>
                  <a:fillRect t="-11940" r="-20000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Прямоугольник 53"/>
              <p:cNvSpPr/>
              <p:nvPr/>
            </p:nvSpPr>
            <p:spPr>
              <a:xfrm>
                <a:off x="2313115" y="3690889"/>
                <a:ext cx="1287468" cy="410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𝑶</m:t>
                          </m:r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sub>
                          </m:sSub>
                        </m:e>
                      </m:acc>
                      <m:r>
                        <a:rPr lang="en-US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𝒛</m:t>
                      </m:r>
                      <m:acc>
                        <m:accPr>
                          <m:chr m:val="⃗"/>
                          <m:ctrlPr>
                            <a:rPr lang="ru-RU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𝒌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4" name="Прямоугольник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5" y="3690889"/>
                <a:ext cx="1287468" cy="410497"/>
              </a:xfrm>
              <a:prstGeom prst="rect">
                <a:avLst/>
              </a:prstGeom>
              <a:blipFill rotWithShape="1">
                <a:blip r:embed="rId28"/>
                <a:stretch>
                  <a:fillRect r="-3302" b="-220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178627" y="4183183"/>
                <a:ext cx="3931204" cy="4106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𝑂𝑀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𝑧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  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𝑂𝑀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 {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b="0" i="1" smtClean="0">
                        <a:latin typeface="Cambria Math"/>
                      </a:rPr>
                      <m:t>}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27" y="4183183"/>
                <a:ext cx="3931204" cy="410625"/>
              </a:xfrm>
              <a:prstGeom prst="rect">
                <a:avLst/>
              </a:prstGeom>
              <a:blipFill rotWithShape="1">
                <a:blip r:embed="rId29"/>
                <a:stretch>
                  <a:fillRect t="-10294" r="-620" b="-220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Овал 26"/>
          <p:cNvSpPr/>
          <p:nvPr/>
        </p:nvSpPr>
        <p:spPr>
          <a:xfrm>
            <a:off x="5027564" y="4035157"/>
            <a:ext cx="36000" cy="36000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100694" y="3518656"/>
            <a:ext cx="36000" cy="36000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758361" y="1942550"/>
            <a:ext cx="36000" cy="36000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27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 animBg="1"/>
      <p:bldP spid="60" grpId="0"/>
      <p:bldP spid="59" grpId="0"/>
      <p:bldP spid="57" grpId="0"/>
      <p:bldP spid="58" grpId="0" animBg="1"/>
      <p:bldP spid="21" grpId="0"/>
      <p:bldP spid="23" grpId="0" animBg="1"/>
      <p:bldP spid="24" grpId="0" animBg="1"/>
      <p:bldP spid="25" grpId="0" animBg="1"/>
      <p:bldP spid="22" grpId="0"/>
      <p:bldP spid="54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 стрелкой 6"/>
          <p:cNvCxnSpPr>
            <a:stCxn id="29" idx="0"/>
          </p:cNvCxnSpPr>
          <p:nvPr/>
        </p:nvCxnSpPr>
        <p:spPr>
          <a:xfrm flipV="1">
            <a:off x="1429638" y="409638"/>
            <a:ext cx="18000" cy="213710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537114" y="2565554"/>
            <a:ext cx="897749" cy="64190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409838" y="2566040"/>
            <a:ext cx="3088335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73063" y="2166916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063" y="2166916"/>
                <a:ext cx="367985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8197" r="-2166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090633" y="248444"/>
                <a:ext cx="3537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33" y="248444"/>
                <a:ext cx="353751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8333" r="-2069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51520" y="292475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924759"/>
                <a:ext cx="367985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333" r="-21311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Прямая со стрелкой 27"/>
          <p:cNvCxnSpPr/>
          <p:nvPr/>
        </p:nvCxnSpPr>
        <p:spPr>
          <a:xfrm>
            <a:off x="2121290" y="1218344"/>
            <a:ext cx="1584176" cy="181665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2078940" y="1182344"/>
            <a:ext cx="72000" cy="72000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3669466" y="3008739"/>
            <a:ext cx="72000" cy="72000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 стрелкой 51"/>
          <p:cNvCxnSpPr>
            <a:stCxn id="29" idx="7"/>
          </p:cNvCxnSpPr>
          <p:nvPr/>
        </p:nvCxnSpPr>
        <p:spPr>
          <a:xfrm flipV="1">
            <a:off x="1442366" y="1218292"/>
            <a:ext cx="669400" cy="133372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29" idx="4"/>
          </p:cNvCxnSpPr>
          <p:nvPr/>
        </p:nvCxnSpPr>
        <p:spPr>
          <a:xfrm>
            <a:off x="1429638" y="2582744"/>
            <a:ext cx="2280485" cy="462191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/>
          <p:cNvSpPr/>
          <p:nvPr/>
        </p:nvSpPr>
        <p:spPr>
          <a:xfrm>
            <a:off x="1411638" y="2546744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979712" y="879790"/>
                <a:ext cx="12918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𝐴</m:t>
                      </m:r>
                      <m:r>
                        <a:rPr lang="en-US" sz="16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879790"/>
                <a:ext cx="1291892" cy="338554"/>
              </a:xfrm>
              <a:prstGeom prst="rect">
                <a:avLst/>
              </a:prstGeom>
              <a:blipFill rotWithShape="1">
                <a:blip r:embed="rId6"/>
                <a:stretch>
                  <a:fillRect t="-5357" r="-3302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3609644" y="3057669"/>
                <a:ext cx="13144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𝐵</m:t>
                      </m:r>
                      <m:r>
                        <a:rPr lang="en-US" sz="16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644" y="3057669"/>
                <a:ext cx="1314462" cy="338554"/>
              </a:xfrm>
              <a:prstGeom prst="rect">
                <a:avLst/>
              </a:prstGeom>
              <a:blipFill rotWithShape="1">
                <a:blip r:embed="rId7"/>
                <a:stretch>
                  <a:fillRect t="-5455" r="-3704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796136" y="1734911"/>
                <a:ext cx="1789271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/>
                            </a:rPr>
                            <m:t>𝑨𝑩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𝑂𝐵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𝑂𝐴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1734911"/>
                <a:ext cx="1789271" cy="404791"/>
              </a:xfrm>
              <a:prstGeom prst="rect">
                <a:avLst/>
              </a:prstGeom>
              <a:blipFill rotWithShape="1">
                <a:blip r:embed="rId8"/>
                <a:stretch>
                  <a:fillRect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090633" y="2351582"/>
                <a:ext cx="3756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𝑂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33" y="2351582"/>
                <a:ext cx="375616" cy="338554"/>
              </a:xfrm>
              <a:prstGeom prst="rect">
                <a:avLst/>
              </a:prstGeom>
              <a:blipFill rotWithShape="1">
                <a:blip r:embed="rId9"/>
                <a:stretch>
                  <a:fillRect t="-5455" r="-11290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Прямоугольник 62"/>
              <p:cNvSpPr/>
              <p:nvPr/>
            </p:nvSpPr>
            <p:spPr>
              <a:xfrm>
                <a:off x="5796136" y="1086519"/>
                <a:ext cx="1653786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𝑂𝐵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 {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3" name="Прямоугольник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1086519"/>
                <a:ext cx="1653786" cy="405111"/>
              </a:xfrm>
              <a:prstGeom prst="rect">
                <a:avLst/>
              </a:prstGeom>
              <a:blipFill rotWithShape="1">
                <a:blip r:embed="rId10"/>
                <a:stretch>
                  <a:fillRect r="-2214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Прямоугольник 63"/>
              <p:cNvSpPr/>
              <p:nvPr/>
            </p:nvSpPr>
            <p:spPr>
              <a:xfrm>
                <a:off x="5796136" y="627534"/>
                <a:ext cx="1653786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𝑂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 {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4" name="Прямоугольник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627534"/>
                <a:ext cx="1653786" cy="405111"/>
              </a:xfrm>
              <a:prstGeom prst="rect">
                <a:avLst/>
              </a:prstGeom>
              <a:blipFill rotWithShape="1">
                <a:blip r:embed="rId11"/>
                <a:stretch>
                  <a:fillRect r="-738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Прямоугольник 64"/>
              <p:cNvSpPr/>
              <p:nvPr/>
            </p:nvSpPr>
            <p:spPr>
              <a:xfrm>
                <a:off x="5796136" y="2139702"/>
                <a:ext cx="3127972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𝑨𝑩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 {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5" name="Прямоугольник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2139702"/>
                <a:ext cx="3127972" cy="405111"/>
              </a:xfrm>
              <a:prstGeom prst="rect">
                <a:avLst/>
              </a:prstGeom>
              <a:blipFill rotWithShape="1">
                <a:blip r:embed="rId12"/>
                <a:stretch>
                  <a:fillRect r="-1170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92" y="3776431"/>
            <a:ext cx="8340725" cy="9671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Прямоугольник 66"/>
          <p:cNvSpPr/>
          <p:nvPr/>
        </p:nvSpPr>
        <p:spPr>
          <a:xfrm>
            <a:off x="672648" y="3844509"/>
            <a:ext cx="77843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аждая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координата вектора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равна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разности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соответствующих координат его конца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начала.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5994" y="879790"/>
            <a:ext cx="93610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877320" y="3084025"/>
            <a:ext cx="93610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6338866" y="2208190"/>
            <a:ext cx="72000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128932" y="2208190"/>
            <a:ext cx="75600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949233" y="2208190"/>
            <a:ext cx="72000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5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49" grpId="0" animBg="1"/>
      <p:bldP spid="50" grpId="0" animBg="1"/>
      <p:bldP spid="29" grpId="0" animBg="1"/>
      <p:bldP spid="58" grpId="0"/>
      <p:bldP spid="59" grpId="0"/>
      <p:bldP spid="61" grpId="0"/>
      <p:bldP spid="62" grpId="0"/>
      <p:bldP spid="63" grpId="0"/>
      <p:bldP spid="64" grpId="0"/>
      <p:bldP spid="65" grpId="0"/>
      <p:bldP spid="67" grpId="0"/>
      <p:bldP spid="5" grpId="0" animBg="1"/>
      <p:bldP spid="27" grpId="0" animBg="1"/>
      <p:bldP spid="30" grpId="0" animBg="1"/>
      <p:bldP spid="31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251520" y="4433357"/>
                <a:ext cx="1528495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</m:t>
                          </m:r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𝐶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−8;0;5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433357"/>
                <a:ext cx="1528495" cy="405111"/>
              </a:xfrm>
              <a:prstGeom prst="rect">
                <a:avLst/>
              </a:prstGeom>
              <a:blipFill rotWithShape="1">
                <a:blip r:embed="rId2"/>
                <a:stretch>
                  <a:fillRect r="-2789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Прямоугольник 28"/>
          <p:cNvSpPr/>
          <p:nvPr/>
        </p:nvSpPr>
        <p:spPr>
          <a:xfrm>
            <a:off x="782647" y="4518292"/>
            <a:ext cx="74609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51520" y="233183"/>
                <a:ext cx="8640960" cy="9587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Задача.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По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координатам точек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(2;−3;0)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(7;−12;18)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и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d>
                      <m:dPr>
                        <m:ctrlP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−8;0;5</m:t>
                        </m:r>
                      </m:e>
                    </m:d>
                  </m:oMath>
                </a14:m>
                <a:endParaRPr lang="ru-RU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определить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координаты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если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точка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𝑂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— точка начала координат.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33183"/>
                <a:ext cx="8640960" cy="958789"/>
              </a:xfrm>
              <a:prstGeom prst="rect">
                <a:avLst/>
              </a:prstGeom>
              <a:blipFill rotWithShape="1">
                <a:blip r:embed="rId4"/>
                <a:stretch>
                  <a:fillRect l="-564" t="-3165" b="-8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251520" y="1191972"/>
            <a:ext cx="1149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219977" y="1588850"/>
                <a:ext cx="47040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  <m:d>
                      <m:d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2;−3;0</m:t>
                        </m:r>
                      </m:e>
                    </m:d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         </m:t>
                    </m:r>
                    <m:r>
                      <a:rPr lang="en-US" i="1" dirty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i="1" dirty="0">
                        <a:latin typeface="Cambria Math"/>
                        <a:cs typeface="Times New Roman" pitchFamily="18" charset="0"/>
                      </a:rPr>
                      <m:t>(7;−12;18)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b="0" i="0" dirty="0" smtClean="0">
                        <a:latin typeface="Cambria Math"/>
                        <a:cs typeface="Times New Roman" pitchFamily="18" charset="0"/>
                      </a:rPr>
                      <m:t>         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d>
                      <m:d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−8;0;5</m:t>
                        </m:r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977" y="1588850"/>
                <a:ext cx="4704045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10000" r="-194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251520" y="2067694"/>
                <a:ext cx="2994089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𝑂𝐴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𝐴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067694"/>
                <a:ext cx="2994089" cy="404791"/>
              </a:xfrm>
              <a:prstGeom prst="rect">
                <a:avLst/>
              </a:prstGeom>
              <a:blipFill rotWithShape="1">
                <a:blip r:embed="rId6"/>
                <a:stretch>
                  <a:fillRect r="-3055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251520" y="2499742"/>
                <a:ext cx="1528624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2;−3;0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499742"/>
                <a:ext cx="1528624" cy="405111"/>
              </a:xfrm>
              <a:prstGeom prst="rect">
                <a:avLst/>
              </a:prstGeom>
              <a:blipFill rotWithShape="1">
                <a:blip r:embed="rId7"/>
                <a:stretch>
                  <a:fillRect r="-2789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251520" y="3030735"/>
                <a:ext cx="2995628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𝐵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030735"/>
                <a:ext cx="2995628" cy="404791"/>
              </a:xfrm>
              <a:prstGeom prst="rect">
                <a:avLst/>
              </a:prstGeom>
              <a:blipFill rotWithShape="1">
                <a:blip r:embed="rId8"/>
                <a:stretch>
                  <a:fillRect r="-3455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251520" y="3462783"/>
                <a:ext cx="1795492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</m:t>
                          </m:r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7;−12;18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462783"/>
                <a:ext cx="1795492" cy="405111"/>
              </a:xfrm>
              <a:prstGeom prst="rect">
                <a:avLst/>
              </a:prstGeom>
              <a:blipFill rotWithShape="1">
                <a:blip r:embed="rId9"/>
                <a:stretch>
                  <a:fillRect r="-2034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251520" y="4001309"/>
                <a:ext cx="2995628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𝐶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001309"/>
                <a:ext cx="2995628" cy="404791"/>
              </a:xfrm>
              <a:prstGeom prst="rect">
                <a:avLst/>
              </a:prstGeom>
              <a:blipFill rotWithShape="1">
                <a:blip r:embed="rId10"/>
                <a:stretch>
                  <a:fillRect r="-2846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Прямоугольник 26"/>
          <p:cNvSpPr/>
          <p:nvPr/>
        </p:nvSpPr>
        <p:spPr>
          <a:xfrm>
            <a:off x="790737" y="2559267"/>
            <a:ext cx="738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94552" y="3507854"/>
            <a:ext cx="10008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83568" y="2133931"/>
            <a:ext cx="244827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70678" y="3063853"/>
            <a:ext cx="253317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51479" y="4034427"/>
            <a:ext cx="253317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Прямоугольник 25"/>
              <p:cNvSpPr/>
              <p:nvPr/>
            </p:nvSpPr>
            <p:spPr>
              <a:xfrm>
                <a:off x="5890968" y="1582605"/>
                <a:ext cx="9941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/>
                          <a:cs typeface="Times New Roman" pitchFamily="18" charset="0"/>
                        </a:rPr>
                        <m:t>−8;0;5</m:t>
                      </m:r>
                    </m:oMath>
                  </m:oMathPara>
                </a14:m>
                <a:endParaRPr lang="ru-RU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6" name="Прямоугольник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68" y="1582605"/>
                <a:ext cx="994183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8333" r="-7975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2414138" y="1593051"/>
                <a:ext cx="9941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/>
                          <a:cs typeface="Times New Roman" pitchFamily="18" charset="0"/>
                        </a:rPr>
                        <m:t>2;−3;0</m:t>
                      </m:r>
                    </m:oMath>
                  </m:oMathPara>
                </a14:m>
                <a:endParaRPr lang="ru-RU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4138" y="1593051"/>
                <a:ext cx="994183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8197" r="-797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3957568" y="1618135"/>
                <a:ext cx="12506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/>
                          <a:cs typeface="Times New Roman" pitchFamily="18" charset="0"/>
                        </a:rPr>
                        <m:t>7;−12;18</m:t>
                      </m:r>
                    </m:oMath>
                  </m:oMathPara>
                </a14:m>
                <a:endParaRPr lang="ru-RU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568" y="1618135"/>
                <a:ext cx="1250663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8197" r="-634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35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08642E-6 L -0.19167 0.18334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08642E-6 L -0.35972 0.36513 " pathEditMode="relative" rAng="0" ptsTypes="AA">
                                      <p:cBhvr>
                                        <p:cTn id="85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86" y="1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50"/>
                            </p:stCondLst>
                            <p:childTnLst>
                              <p:par>
                                <p:cTn id="8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08642E-6 L -0.57205 0.56111 " pathEditMode="relative" rAng="0" ptsTypes="AA">
                                      <p:cBhvr>
                                        <p:cTn id="10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11" y="2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9" grpId="0" animBg="1"/>
      <p:bldP spid="6" grpId="0"/>
      <p:bldP spid="7" grpId="0"/>
      <p:bldP spid="8" grpId="0"/>
      <p:bldP spid="9" grpId="0"/>
      <p:bldP spid="10" grpId="0"/>
      <p:bldP spid="11" grpId="0"/>
      <p:bldP spid="14" grpId="0"/>
      <p:bldP spid="27" grpId="0" animBg="1"/>
      <p:bldP spid="28" grpId="0" animBg="1"/>
      <p:bldP spid="20" grpId="0" animBg="1"/>
      <p:bldP spid="21" grpId="0" animBg="1"/>
      <p:bldP spid="22" grpId="0" animBg="1"/>
      <p:bldP spid="26" grpId="0"/>
      <p:bldP spid="26" grpId="1"/>
      <p:bldP spid="26" grpId="2"/>
      <p:bldP spid="24" grpId="0"/>
      <p:bldP spid="24" grpId="1"/>
      <p:bldP spid="24" grpId="2"/>
      <p:bldP spid="25" grpId="0"/>
      <p:bldP spid="25" grpId="1"/>
      <p:bldP spid="25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4788024" y="2067693"/>
                <a:ext cx="3432991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 {7−2;−12−</m:t>
                      </m:r>
                      <m:d>
                        <m:dPr>
                          <m:ctrlP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−3</m:t>
                          </m:r>
                        </m:e>
                      </m:d>
                      <m:r>
                        <a:rPr lang="ru-RU" i="1" dirty="0">
                          <a:latin typeface="Cambria Math"/>
                          <a:cs typeface="Times New Roman" pitchFamily="18" charset="0"/>
                        </a:rPr>
                        <m:t>;18−0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067693"/>
                <a:ext cx="3432991" cy="405111"/>
              </a:xfrm>
              <a:prstGeom prst="rect">
                <a:avLst/>
              </a:prstGeom>
              <a:blipFill rotWithShape="1">
                <a:blip r:embed="rId2"/>
                <a:stretch>
                  <a:fillRect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51520" y="233183"/>
                <a:ext cx="8640960" cy="9587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Задача.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По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координатам точек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(2;−3;0)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(7;−12;18)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и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d>
                      <m:dPr>
                        <m:ctrlP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−8;0;5</m:t>
                        </m:r>
                      </m:e>
                    </m:d>
                  </m:oMath>
                </a14:m>
                <a:endParaRPr lang="ru-RU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определить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координаты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если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точка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𝑂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— точка начала координат.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33183"/>
                <a:ext cx="8640960" cy="958789"/>
              </a:xfrm>
              <a:prstGeom prst="rect">
                <a:avLst/>
              </a:prstGeom>
              <a:blipFill rotWithShape="1">
                <a:blip r:embed="rId4"/>
                <a:stretch>
                  <a:fillRect l="-564" t="-3165" b="-8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251520" y="1191972"/>
            <a:ext cx="1149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219977" y="1588850"/>
                <a:ext cx="47040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  <m:d>
                      <m:d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2;−3;0</m:t>
                        </m:r>
                      </m:e>
                    </m:d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         </m:t>
                    </m:r>
                    <m:r>
                      <a:rPr lang="en-US" i="1" dirty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i="1" dirty="0">
                        <a:latin typeface="Cambria Math"/>
                        <a:cs typeface="Times New Roman" pitchFamily="18" charset="0"/>
                      </a:rPr>
                      <m:t>(7;−12;18)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b="0" i="0" dirty="0" smtClean="0">
                        <a:latin typeface="Cambria Math"/>
                        <a:cs typeface="Times New Roman" pitchFamily="18" charset="0"/>
                      </a:rPr>
                      <m:t>         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d>
                      <m:d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−8;0;5</m:t>
                        </m:r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977" y="1588850"/>
                <a:ext cx="4704045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10000" r="-194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251520" y="2067694"/>
                <a:ext cx="2994089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𝑂𝐴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𝐴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067694"/>
                <a:ext cx="2994089" cy="404791"/>
              </a:xfrm>
              <a:prstGeom prst="rect">
                <a:avLst/>
              </a:prstGeom>
              <a:blipFill rotWithShape="1">
                <a:blip r:embed="rId6"/>
                <a:stretch>
                  <a:fillRect r="-3055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251520" y="2499742"/>
                <a:ext cx="1528624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2;−3;0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499742"/>
                <a:ext cx="1528624" cy="405111"/>
              </a:xfrm>
              <a:prstGeom prst="rect">
                <a:avLst/>
              </a:prstGeom>
              <a:blipFill rotWithShape="1">
                <a:blip r:embed="rId7"/>
                <a:stretch>
                  <a:fillRect r="-2789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251520" y="3030735"/>
                <a:ext cx="2995628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𝐵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030735"/>
                <a:ext cx="2995628" cy="404791"/>
              </a:xfrm>
              <a:prstGeom prst="rect">
                <a:avLst/>
              </a:prstGeom>
              <a:blipFill rotWithShape="1">
                <a:blip r:embed="rId8"/>
                <a:stretch>
                  <a:fillRect r="-3455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251520" y="3462783"/>
                <a:ext cx="1795492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</m:t>
                          </m:r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7;−12;18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462783"/>
                <a:ext cx="1795492" cy="405111"/>
              </a:xfrm>
              <a:prstGeom prst="rect">
                <a:avLst/>
              </a:prstGeom>
              <a:blipFill rotWithShape="1">
                <a:blip r:embed="rId9"/>
                <a:stretch>
                  <a:fillRect r="-2034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251520" y="4001309"/>
                <a:ext cx="2995628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𝐶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001309"/>
                <a:ext cx="2995628" cy="404791"/>
              </a:xfrm>
              <a:prstGeom prst="rect">
                <a:avLst/>
              </a:prstGeom>
              <a:blipFill rotWithShape="1">
                <a:blip r:embed="rId10"/>
                <a:stretch>
                  <a:fillRect r="-2846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251520" y="4433357"/>
                <a:ext cx="1528495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</m:t>
                          </m:r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𝐶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−8;0;5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433357"/>
                <a:ext cx="1528495" cy="405111"/>
              </a:xfrm>
              <a:prstGeom prst="rect">
                <a:avLst/>
              </a:prstGeom>
              <a:blipFill rotWithShape="1">
                <a:blip r:embed="rId11"/>
                <a:stretch>
                  <a:fillRect r="-2789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4788024" y="2499741"/>
                <a:ext cx="1657633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5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;−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9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18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499741"/>
                <a:ext cx="1657633" cy="405111"/>
              </a:xfrm>
              <a:prstGeom prst="rect">
                <a:avLst/>
              </a:prstGeom>
              <a:blipFill rotWithShape="1">
                <a:blip r:embed="rId12"/>
                <a:stretch>
                  <a:fillRect r="-2574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5321230" y="2195043"/>
            <a:ext cx="18687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940152" y="2200475"/>
            <a:ext cx="43204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7236296" y="2195043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501754" y="2200475"/>
            <a:ext cx="18687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6372200" y="2195043"/>
            <a:ext cx="25080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524328" y="2205360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623000" y="2205360"/>
            <a:ext cx="49911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7740352" y="2212471"/>
            <a:ext cx="14520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688627" y="2195043"/>
            <a:ext cx="155249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4018626" y="1595993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7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8626" y="1595993"/>
                <a:ext cx="365806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4231586" y="1595169"/>
                <a:ext cx="66717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−12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586" y="1595169"/>
                <a:ext cx="667170" cy="369332"/>
              </a:xfrm>
              <a:prstGeom prst="rect">
                <a:avLst/>
              </a:prstGeom>
              <a:blipFill rotWithShape="1">
                <a:blip r:embed="rId14"/>
                <a:stretch>
                  <a:fillRect t="-8333" r="-11818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4730785" y="1597550"/>
                <a:ext cx="4940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18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785" y="1597550"/>
                <a:ext cx="494046" cy="369332"/>
              </a:xfrm>
              <a:prstGeom prst="rect">
                <a:avLst/>
              </a:prstGeom>
              <a:blipFill rotWithShape="1">
                <a:blip r:embed="rId15"/>
                <a:stretch>
                  <a:fillRect t="-8197" r="-1728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2432976" y="1595993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2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976" y="1595993"/>
                <a:ext cx="365806" cy="369332"/>
              </a:xfrm>
              <a:prstGeom prst="rect">
                <a:avLst/>
              </a:prstGeom>
              <a:blipFill rotWithShape="1">
                <a:blip r:embed="rId16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Прямоугольник 34"/>
              <p:cNvSpPr/>
              <p:nvPr/>
            </p:nvSpPr>
            <p:spPr>
              <a:xfrm>
                <a:off x="2587475" y="1595962"/>
                <a:ext cx="7312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(−3)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7475" y="1595962"/>
                <a:ext cx="731290" cy="369332"/>
              </a:xfrm>
              <a:prstGeom prst="rect">
                <a:avLst/>
              </a:prstGeom>
              <a:blipFill rotWithShape="1">
                <a:blip r:embed="rId17"/>
                <a:stretch>
                  <a:fillRect t="-8333" r="-108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Прямоугольник 35"/>
              <p:cNvSpPr/>
              <p:nvPr/>
            </p:nvSpPr>
            <p:spPr>
              <a:xfrm>
                <a:off x="3076944" y="1595168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0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6" name="Прямоугольник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944" y="1595168"/>
                <a:ext cx="365806" cy="369332"/>
              </a:xfrm>
              <a:prstGeom prst="rect">
                <a:avLst/>
              </a:prstGeom>
              <a:blipFill rotWithShape="1">
                <a:blip r:embed="rId18"/>
                <a:stretch>
                  <a:fillRect t="-8333" r="-2166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116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08642E-6 L 0.12934 0.09939 " pathEditMode="relative" rAng="0" ptsTypes="AA">
                                      <p:cBhvr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496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0.17448 0.0997 " pathEditMode="relative" rAng="0" ptsTypes="AA">
                                      <p:cBhvr>
                                        <p:cTn id="2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496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7284E-6 L 0.26077 0.09908 " pathEditMode="relative" rAng="0" ptsTypes="AA">
                                      <p:cBhvr>
                                        <p:cTn id="2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38" y="49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08642E-6 L 0.34652 0.09939 " pathEditMode="relative" rAng="0" ptsTypes="AA">
                                      <p:cBhvr>
                                        <p:cTn id="67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6" y="496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7284E-6 L 0.43055 0.09908 " pathEditMode="relative" rAng="0" ptsTypes="AA">
                                      <p:cBhvr>
                                        <p:cTn id="6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28" y="493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L 0.49896 0.0997 " pathEditMode="relative" rAng="0" ptsTypes="AA">
                                      <p:cBhvr>
                                        <p:cTn id="71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48" y="4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3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7" grpId="0" animBg="1"/>
      <p:bldP spid="38" grpId="0" animBg="1"/>
      <p:bldP spid="39" grpId="0" animBg="1"/>
      <p:bldP spid="12" grpId="0"/>
      <p:bldP spid="12" grpId="1"/>
      <p:bldP spid="12" grpId="2"/>
      <p:bldP spid="27" grpId="0"/>
      <p:bldP spid="27" grpId="1"/>
      <p:bldP spid="27" grpId="2"/>
      <p:bldP spid="28" grpId="0"/>
      <p:bldP spid="28" grpId="1"/>
      <p:bldP spid="28" grpId="2"/>
      <p:bldP spid="34" grpId="0"/>
      <p:bldP spid="34" grpId="1"/>
      <p:bldP spid="34" grpId="2"/>
      <p:bldP spid="35" grpId="0"/>
      <p:bldP spid="35" grpId="1"/>
      <p:bldP spid="35" grpId="2"/>
      <p:bldP spid="36" grpId="0"/>
      <p:bldP spid="36" grpId="1"/>
      <p:bldP spid="36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4788024" y="3030735"/>
                <a:ext cx="3363165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𝐵𝐶</m:t>
                          </m:r>
                        </m:e>
                      </m:acc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 {−8−7;0−</m:t>
                      </m:r>
                      <m:d>
                        <m:dPr>
                          <m:ctrlP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−12</m:t>
                          </m:r>
                        </m:e>
                      </m:d>
                      <m:r>
                        <a:rPr lang="ru-RU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5</m:t>
                      </m:r>
                      <m:r>
                        <a:rPr lang="ru-RU" i="1" dirty="0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18}</m:t>
                      </m:r>
                    </m:oMath>
                  </m:oMathPara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030735"/>
                <a:ext cx="3363165" cy="405111"/>
              </a:xfrm>
              <a:prstGeom prst="rect">
                <a:avLst/>
              </a:prstGeom>
              <a:blipFill rotWithShape="1">
                <a:blip r:embed="rId2"/>
                <a:stretch>
                  <a:fillRect r="-725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4788024" y="2067693"/>
                <a:ext cx="3432991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 {7−2;−12−</m:t>
                      </m:r>
                      <m:d>
                        <m:dPr>
                          <m:ctrlP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−3</m:t>
                          </m:r>
                        </m:e>
                      </m:d>
                      <m:r>
                        <a:rPr lang="ru-RU" i="1" dirty="0">
                          <a:latin typeface="Cambria Math"/>
                          <a:cs typeface="Times New Roman" pitchFamily="18" charset="0"/>
                        </a:rPr>
                        <m:t>;18−0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067693"/>
                <a:ext cx="3432991" cy="405111"/>
              </a:xfrm>
              <a:prstGeom prst="rect">
                <a:avLst/>
              </a:prstGeom>
              <a:blipFill rotWithShape="1">
                <a:blip r:embed="rId3"/>
                <a:stretch>
                  <a:fillRect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51520" y="233183"/>
                <a:ext cx="8640960" cy="9587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Задача.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По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координатам точек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(2;−3;0)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(7;−12;18)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и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d>
                      <m:dPr>
                        <m:ctrlP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−8;0;5</m:t>
                        </m:r>
                      </m:e>
                    </m:d>
                  </m:oMath>
                </a14:m>
                <a:endParaRPr lang="ru-RU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определить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координаты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если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точка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𝑂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— точка начала координат.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33183"/>
                <a:ext cx="8640960" cy="958789"/>
              </a:xfrm>
              <a:prstGeom prst="rect">
                <a:avLst/>
              </a:prstGeom>
              <a:blipFill rotWithShape="1">
                <a:blip r:embed="rId5"/>
                <a:stretch>
                  <a:fillRect l="-564" t="-3165" b="-8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251520" y="1191972"/>
            <a:ext cx="1149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219977" y="1588850"/>
                <a:ext cx="47040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  <m:d>
                      <m:d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2;−3;0</m:t>
                        </m:r>
                      </m:e>
                    </m:d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         </m:t>
                    </m:r>
                    <m:r>
                      <a:rPr lang="en-US" i="1" dirty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i="1" dirty="0">
                        <a:latin typeface="Cambria Math"/>
                        <a:cs typeface="Times New Roman" pitchFamily="18" charset="0"/>
                      </a:rPr>
                      <m:t>(7;−12;18)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b="0" i="0" dirty="0" smtClean="0">
                        <a:latin typeface="Cambria Math"/>
                        <a:cs typeface="Times New Roman" pitchFamily="18" charset="0"/>
                      </a:rPr>
                      <m:t>         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d>
                      <m:d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−8;0;5</m:t>
                        </m:r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977" y="1588850"/>
                <a:ext cx="4704045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10000" r="-194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251520" y="2067694"/>
                <a:ext cx="2994089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𝑂𝐴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𝐴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067694"/>
                <a:ext cx="2994089" cy="404791"/>
              </a:xfrm>
              <a:prstGeom prst="rect">
                <a:avLst/>
              </a:prstGeom>
              <a:blipFill rotWithShape="1">
                <a:blip r:embed="rId7"/>
                <a:stretch>
                  <a:fillRect r="-3055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251520" y="2499742"/>
                <a:ext cx="1528624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2;−3;0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499742"/>
                <a:ext cx="1528624" cy="405111"/>
              </a:xfrm>
              <a:prstGeom prst="rect">
                <a:avLst/>
              </a:prstGeom>
              <a:blipFill rotWithShape="1">
                <a:blip r:embed="rId8"/>
                <a:stretch>
                  <a:fillRect r="-2789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251520" y="3030735"/>
                <a:ext cx="2995628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𝐵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030735"/>
                <a:ext cx="2995628" cy="404791"/>
              </a:xfrm>
              <a:prstGeom prst="rect">
                <a:avLst/>
              </a:prstGeom>
              <a:blipFill rotWithShape="1">
                <a:blip r:embed="rId9"/>
                <a:stretch>
                  <a:fillRect r="-3455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251520" y="3462783"/>
                <a:ext cx="1795492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</m:t>
                          </m:r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7;−12;18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462783"/>
                <a:ext cx="1795492" cy="405111"/>
              </a:xfrm>
              <a:prstGeom prst="rect">
                <a:avLst/>
              </a:prstGeom>
              <a:blipFill rotWithShape="1">
                <a:blip r:embed="rId10"/>
                <a:stretch>
                  <a:fillRect r="-2034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251520" y="4001309"/>
                <a:ext cx="2995628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𝐶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001309"/>
                <a:ext cx="2995628" cy="404791"/>
              </a:xfrm>
              <a:prstGeom prst="rect">
                <a:avLst/>
              </a:prstGeom>
              <a:blipFill rotWithShape="1">
                <a:blip r:embed="rId11"/>
                <a:stretch>
                  <a:fillRect r="-2846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251520" y="4433357"/>
                <a:ext cx="1528495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</m:t>
                          </m:r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𝐶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−8;0;5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433357"/>
                <a:ext cx="1528495" cy="405111"/>
              </a:xfrm>
              <a:prstGeom prst="rect">
                <a:avLst/>
              </a:prstGeom>
              <a:blipFill rotWithShape="1">
                <a:blip r:embed="rId12"/>
                <a:stretch>
                  <a:fillRect r="-2789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4788024" y="2499741"/>
                <a:ext cx="1657633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5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;−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9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18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499741"/>
                <a:ext cx="1657633" cy="405111"/>
              </a:xfrm>
              <a:prstGeom prst="rect">
                <a:avLst/>
              </a:prstGeom>
              <a:blipFill rotWithShape="1">
                <a:blip r:embed="rId13"/>
                <a:stretch>
                  <a:fillRect r="-2574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4788024" y="3462783"/>
                <a:ext cx="2083134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𝐵𝐶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−15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i="1" dirty="0" smtClean="0">
                          <a:latin typeface="Cambria Math"/>
                          <a:cs typeface="Times New Roman" pitchFamily="18" charset="0"/>
                        </a:rPr>
                        <m:t>1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2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−13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462783"/>
                <a:ext cx="2083134" cy="405111"/>
              </a:xfrm>
              <a:prstGeom prst="rect">
                <a:avLst/>
              </a:prstGeom>
              <a:blipFill rotWithShape="1">
                <a:blip r:embed="rId14"/>
                <a:stretch>
                  <a:fillRect r="-1754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5317758" y="3147814"/>
            <a:ext cx="299081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072471" y="3140703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7195818" y="3149434"/>
            <a:ext cx="21600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666758" y="3147376"/>
            <a:ext cx="18687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6297436" y="3147376"/>
            <a:ext cx="200163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409321" y="3170737"/>
            <a:ext cx="18701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510869" y="3131177"/>
            <a:ext cx="617591" cy="295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7629670" y="3157338"/>
            <a:ext cx="25200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865309" y="3147814"/>
            <a:ext cx="155249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4241112" y="1551514"/>
                <a:ext cx="66717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−12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112" y="1551514"/>
                <a:ext cx="667170" cy="369332"/>
              </a:xfrm>
              <a:prstGeom prst="rect">
                <a:avLst/>
              </a:prstGeom>
              <a:blipFill rotWithShape="1">
                <a:blip r:embed="rId15"/>
                <a:stretch>
                  <a:fillRect t="-8333" r="-1192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4764917" y="1619775"/>
                <a:ext cx="4940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18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917" y="1619775"/>
                <a:ext cx="494046" cy="369332"/>
              </a:xfrm>
              <a:prstGeom prst="rect">
                <a:avLst/>
              </a:prstGeom>
              <a:blipFill rotWithShape="1">
                <a:blip r:embed="rId16"/>
                <a:stretch>
                  <a:fillRect t="-8333" r="-16049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5877444" y="1548366"/>
                <a:ext cx="5389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−8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444" y="1548366"/>
                <a:ext cx="538930" cy="369332"/>
              </a:xfrm>
              <a:prstGeom prst="rect">
                <a:avLst/>
              </a:prstGeom>
              <a:blipFill rotWithShape="1">
                <a:blip r:embed="rId17"/>
                <a:stretch>
                  <a:fillRect t="-8197" r="-1460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Прямоугольник 34"/>
              <p:cNvSpPr/>
              <p:nvPr/>
            </p:nvSpPr>
            <p:spPr>
              <a:xfrm>
                <a:off x="6274018" y="1622158"/>
                <a:ext cx="3658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0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018" y="1622158"/>
                <a:ext cx="365805" cy="369332"/>
              </a:xfrm>
              <a:prstGeom prst="rect">
                <a:avLst/>
              </a:prstGeom>
              <a:blipFill rotWithShape="1">
                <a:blip r:embed="rId18"/>
                <a:stretch>
                  <a:fillRect t="-8197" r="-2333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Прямоугольник 35"/>
              <p:cNvSpPr/>
              <p:nvPr/>
            </p:nvSpPr>
            <p:spPr>
              <a:xfrm>
                <a:off x="6465053" y="1547543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5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6" name="Прямоугольник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053" y="1547543"/>
                <a:ext cx="365806" cy="369332"/>
              </a:xfrm>
              <a:prstGeom prst="rect">
                <a:avLst/>
              </a:prstGeom>
              <a:blipFill rotWithShape="1">
                <a:blip r:embed="rId19"/>
                <a:stretch>
                  <a:fillRect t="-8333" r="-2166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4013071" y="1619012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7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071" y="1619012"/>
                <a:ext cx="365806" cy="369332"/>
              </a:xfrm>
              <a:prstGeom prst="rect">
                <a:avLst/>
              </a:prstGeom>
              <a:blipFill rotWithShape="1">
                <a:blip r:embed="rId20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07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19753E-6 L -0.07466 0.29598 " pathEditMode="relative" rAng="0" ptsTypes="AA">
                                      <p:cBhvr>
                                        <p:cTn id="20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3" y="1478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19753E-6 L -0.03056 0.28179 " pathEditMode="relative" rAng="0" ptsTypes="AA">
                                      <p:cBhvr>
                                        <p:cTn id="22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8" y="1407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19753E-6 L 0.07049 0.29598 " pathEditMode="relative" rAng="0" ptsTypes="AA">
                                      <p:cBhvr>
                                        <p:cTn id="24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4" y="147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48148E-6 L 0.19166 0.28241 " pathEditMode="relative" rAng="0" ptsTypes="AA">
                                      <p:cBhvr>
                                        <p:cTn id="67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410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08642E-6 L 0.24618 0.29537 " pathEditMode="relative" rAng="0" ptsTypes="AA">
                                      <p:cBhvr>
                                        <p:cTn id="6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9" y="1475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83951E-6 L 0.30018 0.2821 " pathEditMode="relative" rAng="0" ptsTypes="AA">
                                      <p:cBhvr>
                                        <p:cTn id="71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14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50"/>
                            </p:stCondLst>
                            <p:childTnLst>
                              <p:par>
                                <p:cTn id="7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13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7" grpId="0" animBg="1"/>
      <p:bldP spid="38" grpId="0" animBg="1"/>
      <p:bldP spid="39" grpId="0" animBg="1"/>
      <p:bldP spid="27" grpId="0"/>
      <p:bldP spid="27" grpId="1"/>
      <p:bldP spid="27" grpId="2"/>
      <p:bldP spid="28" grpId="0"/>
      <p:bldP spid="28" grpId="1"/>
      <p:bldP spid="28" grpId="2"/>
      <p:bldP spid="34" grpId="0"/>
      <p:bldP spid="34" grpId="1"/>
      <p:bldP spid="34" grpId="2"/>
      <p:bldP spid="35" grpId="0"/>
      <p:bldP spid="35" grpId="1"/>
      <p:bldP spid="35" grpId="2"/>
      <p:bldP spid="36" grpId="0"/>
      <p:bldP spid="36" grpId="1"/>
      <p:bldP spid="36" grpId="2"/>
      <p:bldP spid="12" grpId="0"/>
      <p:bldP spid="12" grpId="1"/>
      <p:bldP spid="12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4788024" y="4000834"/>
                <a:ext cx="3100272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 {−8−2;0−</m:t>
                      </m:r>
                      <m:d>
                        <m:dPr>
                          <m:ctrlP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−3</m:t>
                          </m:r>
                        </m:e>
                      </m:d>
                      <m:r>
                        <a:rPr lang="ru-RU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5</m:t>
                      </m:r>
                      <m:r>
                        <a:rPr lang="ru-RU" i="1" dirty="0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0}</m:t>
                      </m:r>
                    </m:oMath>
                  </m:oMathPara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4000834"/>
                <a:ext cx="3100272" cy="405111"/>
              </a:xfrm>
              <a:prstGeom prst="rect">
                <a:avLst/>
              </a:prstGeom>
              <a:blipFill rotWithShape="1">
                <a:blip r:embed="rId2"/>
                <a:stretch>
                  <a:fillRect r="-786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4788024" y="3030735"/>
                <a:ext cx="3363165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𝐵𝐶</m:t>
                          </m:r>
                        </m:e>
                      </m:acc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 {−8−7;0−</m:t>
                      </m:r>
                      <m:d>
                        <m:dPr>
                          <m:ctrlP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−12</m:t>
                          </m:r>
                        </m:e>
                      </m:d>
                      <m:r>
                        <a:rPr lang="ru-RU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5</m:t>
                      </m:r>
                      <m:r>
                        <a:rPr lang="ru-RU" i="1" dirty="0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18}</m:t>
                      </m:r>
                    </m:oMath>
                  </m:oMathPara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030735"/>
                <a:ext cx="3363165" cy="405111"/>
              </a:xfrm>
              <a:prstGeom prst="rect">
                <a:avLst/>
              </a:prstGeom>
              <a:blipFill rotWithShape="1">
                <a:blip r:embed="rId3"/>
                <a:stretch>
                  <a:fillRect r="-725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4788024" y="2067693"/>
                <a:ext cx="3432991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 {7−2;−12−</m:t>
                      </m:r>
                      <m:d>
                        <m:dPr>
                          <m:ctrlP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−3</m:t>
                          </m:r>
                        </m:e>
                      </m:d>
                      <m:r>
                        <a:rPr lang="ru-RU" i="1" dirty="0">
                          <a:latin typeface="Cambria Math"/>
                          <a:cs typeface="Times New Roman" pitchFamily="18" charset="0"/>
                        </a:rPr>
                        <m:t>;18−0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067693"/>
                <a:ext cx="3432991" cy="405111"/>
              </a:xfrm>
              <a:prstGeom prst="rect">
                <a:avLst/>
              </a:prstGeom>
              <a:blipFill rotWithShape="1">
                <a:blip r:embed="rId4"/>
                <a:stretch>
                  <a:fillRect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51520" y="233183"/>
                <a:ext cx="8640960" cy="9587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Задача.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По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координатам точек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(2;−3;0)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(7;−12;18)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и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d>
                      <m:dPr>
                        <m:ctrlP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−8;0;5</m:t>
                        </m:r>
                      </m:e>
                    </m:d>
                  </m:oMath>
                </a14:m>
                <a:endParaRPr lang="ru-RU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определить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координаты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если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точка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𝑂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— точка начала координат.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33183"/>
                <a:ext cx="8640960" cy="958789"/>
              </a:xfrm>
              <a:prstGeom prst="rect">
                <a:avLst/>
              </a:prstGeom>
              <a:blipFill rotWithShape="1">
                <a:blip r:embed="rId6"/>
                <a:stretch>
                  <a:fillRect l="-564" t="-3165" b="-88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251520" y="1191972"/>
            <a:ext cx="1149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219977" y="1588850"/>
                <a:ext cx="47040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  <m:d>
                      <m:d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2;−3;0</m:t>
                        </m:r>
                      </m:e>
                    </m:d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         </m:t>
                    </m:r>
                    <m:r>
                      <a:rPr lang="en-US" i="1" dirty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i="1" dirty="0">
                        <a:latin typeface="Cambria Math"/>
                        <a:cs typeface="Times New Roman" pitchFamily="18" charset="0"/>
                      </a:rPr>
                      <m:t>(7;−12;18)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b="0" i="0" dirty="0" smtClean="0">
                        <a:latin typeface="Cambria Math"/>
                        <a:cs typeface="Times New Roman" pitchFamily="18" charset="0"/>
                      </a:rPr>
                      <m:t>         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d>
                      <m:d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−8;0;5</m:t>
                        </m:r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977" y="1588850"/>
                <a:ext cx="4704045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10000" r="-194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251520" y="2067694"/>
                <a:ext cx="2994089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𝑂𝐴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𝐴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067694"/>
                <a:ext cx="2994089" cy="404791"/>
              </a:xfrm>
              <a:prstGeom prst="rect">
                <a:avLst/>
              </a:prstGeom>
              <a:blipFill rotWithShape="1">
                <a:blip r:embed="rId8"/>
                <a:stretch>
                  <a:fillRect r="-3055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251520" y="2499742"/>
                <a:ext cx="1528624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2;−3;0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499742"/>
                <a:ext cx="1528624" cy="405111"/>
              </a:xfrm>
              <a:prstGeom prst="rect">
                <a:avLst/>
              </a:prstGeom>
              <a:blipFill rotWithShape="1">
                <a:blip r:embed="rId9"/>
                <a:stretch>
                  <a:fillRect r="-2789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251520" y="3030735"/>
                <a:ext cx="2995628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𝐵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030735"/>
                <a:ext cx="2995628" cy="404791"/>
              </a:xfrm>
              <a:prstGeom prst="rect">
                <a:avLst/>
              </a:prstGeom>
              <a:blipFill rotWithShape="1">
                <a:blip r:embed="rId10"/>
                <a:stretch>
                  <a:fillRect r="-3455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251520" y="3462783"/>
                <a:ext cx="1795492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</m:t>
                          </m:r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7;−12;18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462783"/>
                <a:ext cx="1795492" cy="405111"/>
              </a:xfrm>
              <a:prstGeom prst="rect">
                <a:avLst/>
              </a:prstGeom>
              <a:blipFill rotWithShape="1">
                <a:blip r:embed="rId11"/>
                <a:stretch>
                  <a:fillRect r="-2034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251520" y="4001309"/>
                <a:ext cx="2995628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𝐶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001309"/>
                <a:ext cx="2995628" cy="404791"/>
              </a:xfrm>
              <a:prstGeom prst="rect">
                <a:avLst/>
              </a:prstGeom>
              <a:blipFill rotWithShape="1">
                <a:blip r:embed="rId12"/>
                <a:stretch>
                  <a:fillRect r="-2846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251520" y="4433357"/>
                <a:ext cx="1528495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𝑂</m:t>
                          </m:r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𝐶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−8;0;5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433357"/>
                <a:ext cx="1528495" cy="405111"/>
              </a:xfrm>
              <a:prstGeom prst="rect">
                <a:avLst/>
              </a:prstGeom>
              <a:blipFill rotWithShape="1">
                <a:blip r:embed="rId13"/>
                <a:stretch>
                  <a:fillRect r="-2789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4788024" y="2499741"/>
                <a:ext cx="1657633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5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;−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9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18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499741"/>
                <a:ext cx="1657633" cy="405111"/>
              </a:xfrm>
              <a:prstGeom prst="rect">
                <a:avLst/>
              </a:prstGeom>
              <a:blipFill rotWithShape="1">
                <a:blip r:embed="rId14"/>
                <a:stretch>
                  <a:fillRect r="-2574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4788024" y="3462783"/>
                <a:ext cx="2083134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𝐵𝐶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−15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i="1" dirty="0" smtClean="0">
                          <a:latin typeface="Cambria Math"/>
                          <a:cs typeface="Times New Roman" pitchFamily="18" charset="0"/>
                        </a:rPr>
                        <m:t>1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2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−13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462783"/>
                <a:ext cx="2083134" cy="405111"/>
              </a:xfrm>
              <a:prstGeom prst="rect">
                <a:avLst/>
              </a:prstGeom>
              <a:blipFill rotWithShape="1">
                <a:blip r:embed="rId15"/>
                <a:stretch>
                  <a:fillRect r="-1754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788024" y="4432882"/>
                <a:ext cx="1647118" cy="405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 {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−10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i="1" dirty="0" smtClean="0">
                          <a:latin typeface="Cambria Math"/>
                          <a:cs typeface="Times New Roman" pitchFamily="18" charset="0"/>
                        </a:rPr>
                        <m:t>3</m:t>
                      </m:r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;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5</m:t>
                      </m:r>
                      <m:r>
                        <a:rPr lang="en-US" b="0" i="0" dirty="0" smtClean="0">
                          <a:latin typeface="Cambria Math"/>
                          <a:cs typeface="Times New Roman" pitchFamily="18" charset="0"/>
                        </a:rPr>
                        <m:t>}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4432882"/>
                <a:ext cx="1647118" cy="405111"/>
              </a:xfrm>
              <a:prstGeom prst="rect">
                <a:avLst/>
              </a:prstGeom>
              <a:blipFill rotWithShape="1">
                <a:blip r:embed="rId16"/>
                <a:stretch>
                  <a:fillRect r="-2214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5317758" y="4144022"/>
            <a:ext cx="299081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072471" y="4136911"/>
            <a:ext cx="201547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7054068" y="4132291"/>
            <a:ext cx="218521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654574" y="4144021"/>
            <a:ext cx="18687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6297436" y="4143584"/>
            <a:ext cx="200163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272589" y="4132291"/>
            <a:ext cx="18701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497600" y="4098813"/>
            <a:ext cx="504000" cy="295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7479373" y="4138373"/>
            <a:ext cx="14400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867920" y="4144022"/>
            <a:ext cx="14311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2694020" y="1587229"/>
                <a:ext cx="5389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−3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020" y="1587229"/>
                <a:ext cx="538930" cy="369332"/>
              </a:xfrm>
              <a:prstGeom prst="rect">
                <a:avLst/>
              </a:prstGeom>
              <a:blipFill rotWithShape="1">
                <a:blip r:embed="rId17"/>
                <a:stretch>
                  <a:fillRect t="-8197" r="-1477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3096924" y="1586441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0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924" y="1586441"/>
                <a:ext cx="365806" cy="369332"/>
              </a:xfrm>
              <a:prstGeom prst="rect">
                <a:avLst/>
              </a:prstGeom>
              <a:blipFill rotWithShape="1">
                <a:blip r:embed="rId18"/>
                <a:stretch>
                  <a:fillRect t="-8197" r="-2333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5877444" y="1588843"/>
                <a:ext cx="5389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−8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444" y="1588843"/>
                <a:ext cx="538930" cy="369332"/>
              </a:xfrm>
              <a:prstGeom prst="rect">
                <a:avLst/>
              </a:prstGeom>
              <a:blipFill rotWithShape="1">
                <a:blip r:embed="rId19"/>
                <a:stretch>
                  <a:fillRect t="-8333" r="-1460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Прямоугольник 34"/>
              <p:cNvSpPr/>
              <p:nvPr/>
            </p:nvSpPr>
            <p:spPr>
              <a:xfrm>
                <a:off x="6193847" y="1588824"/>
                <a:ext cx="3658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0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847" y="1588824"/>
                <a:ext cx="365805" cy="369332"/>
              </a:xfrm>
              <a:prstGeom prst="rect">
                <a:avLst/>
              </a:prstGeom>
              <a:blipFill rotWithShape="1">
                <a:blip r:embed="rId20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Прямоугольник 35"/>
              <p:cNvSpPr/>
              <p:nvPr/>
            </p:nvSpPr>
            <p:spPr>
              <a:xfrm>
                <a:off x="6467434" y="1654694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5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6" name="Прямоугольник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434" y="1654694"/>
                <a:ext cx="365806" cy="369332"/>
              </a:xfrm>
              <a:prstGeom prst="rect">
                <a:avLst/>
              </a:prstGeom>
              <a:blipFill rotWithShape="1">
                <a:blip r:embed="rId21"/>
                <a:stretch>
                  <a:fillRect t="-8197" r="-2166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2446931" y="1585678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2</m:t>
                      </m:r>
                    </m:oMath>
                  </m:oMathPara>
                </a14:m>
                <a:endParaRPr lang="ru-RU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6931" y="1585678"/>
                <a:ext cx="365806" cy="369332"/>
              </a:xfrm>
              <a:prstGeom prst="rect">
                <a:avLst/>
              </a:prstGeom>
              <a:blipFill rotWithShape="1">
                <a:blip r:embed="rId22"/>
                <a:stretch>
                  <a:fillRect t="-8197" r="-2333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705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08642E-6 L -0.07518 0.4771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67" y="2385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08642E-6 L -0.02239 0.4771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8" y="2385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4444E-6 L 0.05521 0.4635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23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36215 0.4774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8" y="23858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08642E-6 L 0.41458 0.4771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2385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08642E-6 L 0.46736 0.4771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68" y="23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13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7" grpId="0" animBg="1"/>
      <p:bldP spid="38" grpId="0" animBg="1"/>
      <p:bldP spid="39" grpId="0" animBg="1"/>
      <p:bldP spid="27" grpId="0"/>
      <p:bldP spid="27" grpId="1"/>
      <p:bldP spid="27" grpId="2"/>
      <p:bldP spid="28" grpId="0"/>
      <p:bldP spid="28" grpId="1"/>
      <p:bldP spid="28" grpId="2"/>
      <p:bldP spid="34" grpId="0"/>
      <p:bldP spid="34" grpId="1"/>
      <p:bldP spid="34" grpId="2"/>
      <p:bldP spid="35" grpId="0"/>
      <p:bldP spid="35" grpId="1"/>
      <p:bldP spid="35" grpId="2"/>
      <p:bldP spid="36" grpId="0"/>
      <p:bldP spid="36" grpId="1"/>
      <p:bldP spid="36" grpId="2"/>
      <p:bldP spid="12" grpId="0"/>
      <p:bldP spid="12" grpId="1"/>
      <p:bldP spid="12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251520" y="2670880"/>
                <a:ext cx="120199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𝐴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sz="1600" i="1" dirty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4;−7;1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670880"/>
                <a:ext cx="1201996" cy="338554"/>
              </a:xfrm>
              <a:prstGeom prst="rect">
                <a:avLst/>
              </a:prstGeom>
              <a:blipFill rotWithShape="1">
                <a:blip r:embed="rId2"/>
                <a:stretch>
                  <a:fillRect t="-5357" r="-2030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251520" y="3540417"/>
                <a:ext cx="121392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𝐵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sz="1600" i="1" dirty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−2;0;3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540417"/>
                <a:ext cx="1213922" cy="338554"/>
              </a:xfrm>
              <a:prstGeom prst="rect">
                <a:avLst/>
              </a:prstGeom>
              <a:blipFill rotWithShape="1">
                <a:blip r:embed="rId3"/>
                <a:stretch>
                  <a:fillRect t="-5455" r="-2010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251520" y="4467861"/>
                <a:ext cx="136011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𝐶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sz="1600" i="1" dirty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0,5;−4;8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467861"/>
                <a:ext cx="1360116" cy="338554"/>
              </a:xfrm>
              <a:prstGeom prst="rect">
                <a:avLst/>
              </a:prstGeom>
              <a:blipFill rotWithShape="1">
                <a:blip r:embed="rId4"/>
                <a:stretch>
                  <a:fillRect t="-5455" r="-134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51184" y="195486"/>
                <a:ext cx="8995811" cy="8628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 smtClean="0">
                    <a:latin typeface="Times New Roman" pitchFamily="18" charset="0"/>
                    <a:cs typeface="Times New Roman" pitchFamily="18" charset="0"/>
                  </a:rPr>
                  <a:t>Задача.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По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координатам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векторов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</m:acc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 {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4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;−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7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}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𝑂𝐵</m:t>
                        </m:r>
                      </m:e>
                    </m:acc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 {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−2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0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3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}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𝑂𝐶</m:t>
                        </m:r>
                      </m:e>
                    </m:acc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 {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0,5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;−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4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8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}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𝐴𝐷</m:t>
                        </m:r>
                      </m:e>
                    </m:acc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 {13;−2;5}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𝐵𝐸</m:t>
                        </m:r>
                      </m:e>
                    </m:acc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 {1;−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3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0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}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и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𝐶𝐹</m:t>
                        </m:r>
                      </m:e>
                    </m:acc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−9</m:t>
                        </m:r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;</m:t>
                        </m:r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0</m:t>
                        </m:r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;</m:t>
                        </m:r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ru-RU" sz="16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определить координаты точек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cs typeface="Times New Roman" pitchFamily="18" charset="0"/>
                      </a:rPr>
                      <m:t>𝐵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cs typeface="Times New Roman" pitchFamily="18" charset="0"/>
                      </a:rPr>
                      <m:t>𝐷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𝐸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𝐹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если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точка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cs typeface="Times New Roman" pitchFamily="18" charset="0"/>
                      </a:rPr>
                      <m:t>𝑂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— точка начала координат.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84" y="195486"/>
                <a:ext cx="8995811" cy="862865"/>
              </a:xfrm>
              <a:prstGeom prst="rect">
                <a:avLst/>
              </a:prstGeom>
              <a:blipFill rotWithShape="1">
                <a:blip r:embed="rId6"/>
                <a:stretch>
                  <a:fillRect l="-339" t="-2113" b="-77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251184" y="1016132"/>
            <a:ext cx="10427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Решение.</a:t>
            </a:r>
            <a:endParaRPr lang="ru-RU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61110" y="1437276"/>
                <a:ext cx="1424576" cy="3701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4;−7;1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110" y="1437276"/>
                <a:ext cx="1424576" cy="370101"/>
              </a:xfrm>
              <a:prstGeom prst="rect">
                <a:avLst/>
              </a:prstGeom>
              <a:blipFill rotWithShape="1">
                <a:blip r:embed="rId7"/>
                <a:stretch>
                  <a:fillRect r="-1282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1718271" y="1808979"/>
                <a:ext cx="1387238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−2;0;3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271" y="1808979"/>
                <a:ext cx="1387238" cy="370101"/>
              </a:xfrm>
              <a:prstGeom prst="rect">
                <a:avLst/>
              </a:prstGeom>
              <a:blipFill rotWithShape="1">
                <a:blip r:embed="rId8"/>
                <a:stretch>
                  <a:fillRect r="-3524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3084897" y="1437275"/>
                <a:ext cx="1533433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𝑂𝐶</m:t>
                          </m:r>
                        </m:e>
                      </m:acc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0,5;−4;8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897" y="1437275"/>
                <a:ext cx="1533433" cy="370101"/>
              </a:xfrm>
              <a:prstGeom prst="rect">
                <a:avLst/>
              </a:prstGeom>
              <a:blipFill rotWithShape="1">
                <a:blip r:embed="rId9"/>
                <a:stretch>
                  <a:fillRect r="-3175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4534496" y="1820841"/>
                <a:ext cx="1499962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𝐴𝐷</m:t>
                          </m:r>
                        </m:e>
                      </m:acc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13;−2;5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496" y="1820841"/>
                <a:ext cx="1499962" cy="370101"/>
              </a:xfrm>
              <a:prstGeom prst="rect">
                <a:avLst/>
              </a:prstGeom>
              <a:blipFill rotWithShape="1">
                <a:blip r:embed="rId10"/>
                <a:stretch>
                  <a:fillRect r="-2846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6038496" y="1438878"/>
                <a:ext cx="1378518" cy="3684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𝐵𝐸</m:t>
                          </m:r>
                        </m:e>
                      </m:acc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1;−3;0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496" y="1438878"/>
                <a:ext cx="1378518" cy="368499"/>
              </a:xfrm>
              <a:prstGeom prst="rect">
                <a:avLst/>
              </a:prstGeom>
              <a:blipFill rotWithShape="1">
                <a:blip r:embed="rId11"/>
                <a:stretch>
                  <a:fillRect r="-3097" b="-2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7483281" y="1820842"/>
                <a:ext cx="1362489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𝐶𝐹</m:t>
                          </m:r>
                        </m:e>
                      </m:acc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−9;0;0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3281" y="1820842"/>
                <a:ext cx="1362489" cy="370101"/>
              </a:xfrm>
              <a:prstGeom prst="rect">
                <a:avLst/>
              </a:prstGeom>
              <a:blipFill rotWithShape="1">
                <a:blip r:embed="rId12"/>
                <a:stretch>
                  <a:fillRect r="-3587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251520" y="2309405"/>
                <a:ext cx="2685030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6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𝑂𝐴</m:t>
                        </m:r>
                      </m:e>
                    </m:acc>
                    <m:r>
                      <a:rPr lang="ru-RU" sz="1600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</a:rPr>
                      <m:t>𝐴</m:t>
                    </m:r>
                  </m:oMath>
                </a14:m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309405"/>
                <a:ext cx="2685030" cy="370101"/>
              </a:xfrm>
              <a:prstGeom prst="rect">
                <a:avLst/>
              </a:prstGeom>
              <a:blipFill rotWithShape="1">
                <a:blip r:embed="rId13"/>
                <a:stretch>
                  <a:fillRect r="-1814" b="-196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251520" y="3224013"/>
                <a:ext cx="2701702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6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  <m:r>
                      <a:rPr lang="ru-RU" sz="1600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</a:rPr>
                      <m:t>𝐵</m:t>
                    </m:r>
                  </m:oMath>
                </a14:m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224013"/>
                <a:ext cx="2701702" cy="370101"/>
              </a:xfrm>
              <a:prstGeom prst="rect">
                <a:avLst/>
              </a:prstGeom>
              <a:blipFill rotWithShape="1">
                <a:blip r:embed="rId14"/>
                <a:stretch>
                  <a:fillRect r="-2257" b="-196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251520" y="4108361"/>
                <a:ext cx="2683107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6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  <m:r>
                      <a:rPr lang="ru-RU" sz="1600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</a:rPr>
                      <m:t>𝐶</m:t>
                    </m:r>
                  </m:oMath>
                </a14:m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108361"/>
                <a:ext cx="2683107" cy="370101"/>
              </a:xfrm>
              <a:prstGeom prst="rect">
                <a:avLst/>
              </a:prstGeom>
              <a:blipFill rotWithShape="1">
                <a:blip r:embed="rId15"/>
                <a:stretch>
                  <a:fillRect r="-2045" b="-196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Прямоугольник 31"/>
          <p:cNvSpPr/>
          <p:nvPr/>
        </p:nvSpPr>
        <p:spPr>
          <a:xfrm>
            <a:off x="554179" y="2732145"/>
            <a:ext cx="66600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65743" y="3601682"/>
            <a:ext cx="66600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563360" y="4529126"/>
            <a:ext cx="81000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632380" y="2372882"/>
            <a:ext cx="2171782" cy="270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64154" y="3273625"/>
            <a:ext cx="2171782" cy="270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32380" y="4173653"/>
            <a:ext cx="2171782" cy="270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Прямоугольник 28"/>
              <p:cNvSpPr/>
              <p:nvPr/>
            </p:nvSpPr>
            <p:spPr>
              <a:xfrm>
                <a:off x="679359" y="1470558"/>
                <a:ext cx="9038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4;−7;1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359" y="1470558"/>
                <a:ext cx="903837" cy="338554"/>
              </a:xfrm>
              <a:prstGeom prst="rect">
                <a:avLst/>
              </a:prstGeom>
              <a:blipFill rotWithShape="1">
                <a:blip r:embed="rId16"/>
                <a:stretch>
                  <a:fillRect t="-5357" r="-4698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Прямоугольник 29"/>
              <p:cNvSpPr/>
              <p:nvPr/>
            </p:nvSpPr>
            <p:spPr>
              <a:xfrm>
                <a:off x="2118966" y="1841376"/>
                <a:ext cx="9038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−2;0;3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0" name="Прямоугольник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966" y="1841376"/>
                <a:ext cx="903837" cy="338554"/>
              </a:xfrm>
              <a:prstGeom prst="rect">
                <a:avLst/>
              </a:prstGeom>
              <a:blipFill rotWithShape="1">
                <a:blip r:embed="rId17"/>
                <a:stretch>
                  <a:fillRect t="-5357" r="-4730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Прямоугольник 30"/>
              <p:cNvSpPr/>
              <p:nvPr/>
            </p:nvSpPr>
            <p:spPr>
              <a:xfrm>
                <a:off x="3478509" y="1470382"/>
                <a:ext cx="10593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0,5;−4;8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1" name="Прямоугольник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509" y="1470382"/>
                <a:ext cx="1059328" cy="338554"/>
              </a:xfrm>
              <a:prstGeom prst="rect">
                <a:avLst/>
              </a:prstGeom>
              <a:blipFill rotWithShape="1">
                <a:blip r:embed="rId18"/>
                <a:stretch>
                  <a:fillRect t="-5357" r="-5202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35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139 -0.00463 L -0.02656 0.23333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7" y="118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2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6 0.01142 L -0.18299 0.33056 " pathEditMode="relative" rAng="0" ptsTypes="AA">
                                      <p:cBhvr>
                                        <p:cTn id="8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15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957 L -0.33246 0.58271 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97" y="28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  <p:bldP spid="6" grpId="0"/>
      <p:bldP spid="7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29" grpId="0"/>
      <p:bldP spid="29" grpId="1"/>
      <p:bldP spid="29" grpId="2"/>
      <p:bldP spid="30" grpId="0"/>
      <p:bldP spid="30" grpId="1"/>
      <p:bldP spid="30" grpId="2"/>
      <p:bldP spid="31" grpId="0"/>
      <p:bldP spid="31" grpId="1"/>
      <p:bldP spid="31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533665" y="4118303"/>
                <a:ext cx="14947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=−9+0,5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665" y="4118303"/>
                <a:ext cx="1494768" cy="338554"/>
              </a:xfrm>
              <a:prstGeom prst="rect">
                <a:avLst/>
              </a:prstGeom>
              <a:blipFill rotWithShape="1">
                <a:blip r:embed="rId2"/>
                <a:stretch>
                  <a:fillRect t="-5455" r="-2857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22476" y="4118303"/>
                <a:ext cx="151137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=0+(−4)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476" y="4118303"/>
                <a:ext cx="1511376" cy="338554"/>
              </a:xfrm>
              <a:prstGeom prst="rect">
                <a:avLst/>
              </a:prstGeom>
              <a:blipFill rotWithShape="1">
                <a:blip r:embed="rId3"/>
                <a:stretch>
                  <a:fillRect t="-5455" r="-2823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694896" y="4117534"/>
                <a:ext cx="11857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=0+8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4896" y="4117534"/>
                <a:ext cx="1185709" cy="338554"/>
              </a:xfrm>
              <a:prstGeom prst="rect">
                <a:avLst/>
              </a:prstGeom>
              <a:blipFill rotWithShape="1">
                <a:blip r:embed="rId4"/>
                <a:stretch>
                  <a:fillRect t="-5357" r="-3590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533943" y="3419031"/>
                <a:ext cx="15131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=1+(−2)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43" y="3419031"/>
                <a:ext cx="1513107" cy="338554"/>
              </a:xfrm>
              <a:prstGeom prst="rect">
                <a:avLst/>
              </a:prstGeom>
              <a:blipFill rotWithShape="1">
                <a:blip r:embed="rId5"/>
                <a:stretch>
                  <a:fillRect t="-5455" r="-2823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022754" y="3419031"/>
                <a:ext cx="13453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=−3+0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754" y="3419031"/>
                <a:ext cx="1345368" cy="338554"/>
              </a:xfrm>
              <a:prstGeom prst="rect">
                <a:avLst/>
              </a:prstGeom>
              <a:blipFill rotWithShape="1">
                <a:blip r:embed="rId6"/>
                <a:stretch>
                  <a:fillRect t="-5455" r="-3167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7695174" y="3418262"/>
                <a:ext cx="11857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𝐸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=0+3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174" y="3418262"/>
                <a:ext cx="1185709" cy="338554"/>
              </a:xfrm>
              <a:prstGeom prst="rect">
                <a:avLst/>
              </a:prstGeom>
              <a:blipFill rotWithShape="1">
                <a:blip r:embed="rId7"/>
                <a:stretch>
                  <a:fillRect t="-5455" r="-3590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534495" y="2698951"/>
                <a:ext cx="13121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=13+4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495" y="2698951"/>
                <a:ext cx="1312154" cy="338554"/>
              </a:xfrm>
              <a:prstGeom prst="rect">
                <a:avLst/>
              </a:prstGeom>
              <a:blipFill rotWithShape="1">
                <a:blip r:embed="rId8"/>
                <a:stretch>
                  <a:fillRect t="-5455" r="-3721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023306" y="2698951"/>
                <a:ext cx="16782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=−2+(−7)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306" y="2698951"/>
                <a:ext cx="1678216" cy="338554"/>
              </a:xfrm>
              <a:prstGeom prst="rect">
                <a:avLst/>
              </a:prstGeom>
              <a:blipFill rotWithShape="1">
                <a:blip r:embed="rId9"/>
                <a:stretch>
                  <a:fillRect t="-5455" r="-2909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695726" y="2698182"/>
                <a:ext cx="11857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=5+1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726" y="2698182"/>
                <a:ext cx="1185709" cy="338554"/>
              </a:xfrm>
              <a:prstGeom prst="rect">
                <a:avLst/>
              </a:prstGeom>
              <a:blipFill rotWithShape="1">
                <a:blip r:embed="rId10"/>
                <a:stretch>
                  <a:fillRect t="-5455" r="-4103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34496" y="2303031"/>
                <a:ext cx="12588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496" y="2303031"/>
                <a:ext cx="1258806" cy="338554"/>
              </a:xfrm>
              <a:prstGeom prst="rect">
                <a:avLst/>
              </a:prstGeom>
              <a:blipFill rotWithShape="1">
                <a:blip r:embed="rId11"/>
                <a:stretch>
                  <a:fillRect t="-5455" r="-3883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023307" y="2310174"/>
                <a:ext cx="12668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307" y="2310174"/>
                <a:ext cx="1266885" cy="338554"/>
              </a:xfrm>
              <a:prstGeom prst="rect">
                <a:avLst/>
              </a:prstGeom>
              <a:blipFill rotWithShape="1">
                <a:blip r:embed="rId12"/>
                <a:stretch>
                  <a:fillRect t="-5357" r="-3846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695727" y="2309405"/>
                <a:ext cx="12212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𝑧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727" y="2309405"/>
                <a:ext cx="1221232" cy="338554"/>
              </a:xfrm>
              <a:prstGeom prst="rect">
                <a:avLst/>
              </a:prstGeom>
              <a:blipFill rotWithShape="1">
                <a:blip r:embed="rId13"/>
                <a:stretch>
                  <a:fillRect t="-5455" r="-3980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534773" y="2302071"/>
                <a:ext cx="12588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773" y="2302071"/>
                <a:ext cx="1258806" cy="338554"/>
              </a:xfrm>
              <a:prstGeom prst="rect">
                <a:avLst/>
              </a:prstGeom>
              <a:blipFill rotWithShape="1">
                <a:blip r:embed="rId14"/>
                <a:stretch>
                  <a:fillRect t="-5455" r="-3883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023584" y="2306833"/>
                <a:ext cx="12668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584" y="2306833"/>
                <a:ext cx="1266885" cy="338554"/>
              </a:xfrm>
              <a:prstGeom prst="rect">
                <a:avLst/>
              </a:prstGeom>
              <a:blipFill rotWithShape="1">
                <a:blip r:embed="rId15"/>
                <a:stretch>
                  <a:fillRect t="-5357" r="-3846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696004" y="2308445"/>
                <a:ext cx="12212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𝑧</m:t>
                      </m:r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004" y="2308445"/>
                <a:ext cx="1221232" cy="338554"/>
              </a:xfrm>
              <a:prstGeom prst="rect">
                <a:avLst/>
              </a:prstGeom>
              <a:blipFill rotWithShape="1">
                <a:blip r:embed="rId16"/>
                <a:stretch>
                  <a:fillRect t="-5455" r="-3980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251520" y="2670880"/>
                <a:ext cx="12388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𝐴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(4;−7;1)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670880"/>
                <a:ext cx="1238865" cy="338554"/>
              </a:xfrm>
              <a:prstGeom prst="rect">
                <a:avLst/>
              </a:prstGeom>
              <a:blipFill rotWithShape="1">
                <a:blip r:embed="rId17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251520" y="3540417"/>
                <a:ext cx="125168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𝐵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(−2;0;3)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540417"/>
                <a:ext cx="1251689" cy="338554"/>
              </a:xfrm>
              <a:prstGeom prst="rect">
                <a:avLst/>
              </a:prstGeom>
              <a:blipFill rotWithShape="1">
                <a:blip r:embed="rId18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251520" y="4467861"/>
                <a:ext cx="136011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𝐶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(0,5;−4;8)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467861"/>
                <a:ext cx="1360116" cy="338554"/>
              </a:xfrm>
              <a:prstGeom prst="rect">
                <a:avLst/>
              </a:prstGeom>
              <a:blipFill rotWithShape="1">
                <a:blip r:embed="rId19"/>
                <a:stretch>
                  <a:fillRect t="-5455" r="-134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51521" y="195486"/>
                <a:ext cx="7992888" cy="8628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 smtClean="0">
                    <a:latin typeface="Times New Roman" pitchFamily="18" charset="0"/>
                    <a:cs typeface="Times New Roman" pitchFamily="18" charset="0"/>
                  </a:rPr>
                  <a:t>Задача.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По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координатам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векторов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</m:acc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 {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4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;−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7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}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𝑂𝐵</m:t>
                        </m:r>
                      </m:e>
                    </m:acc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 {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−2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0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3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}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𝑂𝐶</m:t>
                        </m:r>
                      </m:e>
                    </m:acc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 {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0,5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;−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4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8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}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𝐴𝐷</m:t>
                        </m:r>
                      </m:e>
                    </m:acc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 {13;−2;5}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𝐵𝐸</m:t>
                        </m:r>
                      </m:e>
                    </m:acc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 {1;−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3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;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0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}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и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𝐶𝐹</m:t>
                        </m:r>
                      </m:e>
                    </m:acc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−9</m:t>
                        </m:r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;</m:t>
                        </m:r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0</m:t>
                        </m:r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;</m:t>
                        </m:r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ru-RU" sz="16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определить координаты точек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cs typeface="Times New Roman" pitchFamily="18" charset="0"/>
                      </a:rPr>
                      <m:t>𝐵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cs typeface="Times New Roman" pitchFamily="18" charset="0"/>
                      </a:rPr>
                      <m:t>𝐷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𝐸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𝐹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если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точка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cs typeface="Times New Roman" pitchFamily="18" charset="0"/>
                      </a:rPr>
                      <m:t>𝑂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— точка начала координат.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1" y="195486"/>
                <a:ext cx="7992888" cy="862865"/>
              </a:xfrm>
              <a:prstGeom prst="rect">
                <a:avLst/>
              </a:prstGeom>
              <a:blipFill rotWithShape="1">
                <a:blip r:embed="rId21"/>
                <a:stretch>
                  <a:fillRect l="-381" t="-2113" b="-77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251520" y="1016132"/>
            <a:ext cx="10427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Решение.</a:t>
            </a:r>
            <a:endParaRPr lang="ru-RU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61110" y="1437276"/>
                <a:ext cx="1424576" cy="3701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4;−7;1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110" y="1437276"/>
                <a:ext cx="1424576" cy="370101"/>
              </a:xfrm>
              <a:prstGeom prst="rect">
                <a:avLst/>
              </a:prstGeom>
              <a:blipFill rotWithShape="1">
                <a:blip r:embed="rId22"/>
                <a:stretch>
                  <a:fillRect r="-1282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1718271" y="1808979"/>
                <a:ext cx="1387238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−2;0;3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271" y="1808979"/>
                <a:ext cx="1387238" cy="370101"/>
              </a:xfrm>
              <a:prstGeom prst="rect">
                <a:avLst/>
              </a:prstGeom>
              <a:blipFill rotWithShape="1">
                <a:blip r:embed="rId23"/>
                <a:stretch>
                  <a:fillRect r="-3524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3084897" y="1437275"/>
                <a:ext cx="1533433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𝑂𝐶</m:t>
                          </m:r>
                        </m:e>
                      </m:acc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0,5;−4;8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897" y="1437275"/>
                <a:ext cx="1533433" cy="370101"/>
              </a:xfrm>
              <a:prstGeom prst="rect">
                <a:avLst/>
              </a:prstGeom>
              <a:blipFill rotWithShape="1">
                <a:blip r:embed="rId24"/>
                <a:stretch>
                  <a:fillRect r="-3175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4534496" y="1820841"/>
                <a:ext cx="1499962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𝐴𝐷</m:t>
                          </m:r>
                        </m:e>
                      </m:acc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13;−2;5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496" y="1820841"/>
                <a:ext cx="1499962" cy="370101"/>
              </a:xfrm>
              <a:prstGeom prst="rect">
                <a:avLst/>
              </a:prstGeom>
              <a:blipFill rotWithShape="1">
                <a:blip r:embed="rId25"/>
                <a:stretch>
                  <a:fillRect r="-2846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6038496" y="1438878"/>
                <a:ext cx="1378518" cy="3684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𝐵𝐸</m:t>
                          </m:r>
                        </m:e>
                      </m:acc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1;−3;0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496" y="1438878"/>
                <a:ext cx="1378518" cy="368499"/>
              </a:xfrm>
              <a:prstGeom prst="rect">
                <a:avLst/>
              </a:prstGeom>
              <a:blipFill rotWithShape="1">
                <a:blip r:embed="rId26"/>
                <a:stretch>
                  <a:fillRect r="-3097" b="-2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7483281" y="1820842"/>
                <a:ext cx="1362489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𝐶𝐹</m:t>
                          </m:r>
                        </m:e>
                      </m:acc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−9;0;0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3281" y="1820842"/>
                <a:ext cx="1362489" cy="370101"/>
              </a:xfrm>
              <a:prstGeom prst="rect">
                <a:avLst/>
              </a:prstGeom>
              <a:blipFill rotWithShape="1">
                <a:blip r:embed="rId27"/>
                <a:stretch>
                  <a:fillRect r="-3587"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251520" y="2309405"/>
                <a:ext cx="2685030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6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𝑂𝐴</m:t>
                        </m:r>
                      </m:e>
                    </m:acc>
                    <m:r>
                      <a:rPr lang="ru-RU" sz="1600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</a:rPr>
                      <m:t>𝐴</m:t>
                    </m:r>
                  </m:oMath>
                </a14:m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309405"/>
                <a:ext cx="2685030" cy="370101"/>
              </a:xfrm>
              <a:prstGeom prst="rect">
                <a:avLst/>
              </a:prstGeom>
              <a:blipFill rotWithShape="1">
                <a:blip r:embed="rId28"/>
                <a:stretch>
                  <a:fillRect r="-1814" b="-196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251520" y="3224013"/>
                <a:ext cx="2701702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6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acc>
                    <m:r>
                      <a:rPr lang="ru-RU" sz="1600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</a:rPr>
                      <m:t>𝐵</m:t>
                    </m:r>
                  </m:oMath>
                </a14:m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224013"/>
                <a:ext cx="2701702" cy="370101"/>
              </a:xfrm>
              <a:prstGeom prst="rect">
                <a:avLst/>
              </a:prstGeom>
              <a:blipFill rotWithShape="1">
                <a:blip r:embed="rId29"/>
                <a:stretch>
                  <a:fillRect r="-2257" b="-196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251520" y="4108361"/>
                <a:ext cx="2683107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6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sz="1600" b="0" i="1" dirty="0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</m:acc>
                    <m:r>
                      <a:rPr lang="ru-RU" sz="1600" b="0" i="1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радиус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вектор точки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</a:rPr>
                      <m:t>𝐶</m:t>
                    </m:r>
                  </m:oMath>
                </a14:m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108361"/>
                <a:ext cx="2683107" cy="370101"/>
              </a:xfrm>
              <a:prstGeom prst="rect">
                <a:avLst/>
              </a:prstGeom>
              <a:blipFill rotWithShape="1">
                <a:blip r:embed="rId30"/>
                <a:stretch>
                  <a:fillRect r="-2045" b="-196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Прямоугольник 48"/>
              <p:cNvSpPr/>
              <p:nvPr/>
            </p:nvSpPr>
            <p:spPr>
              <a:xfrm>
                <a:off x="4534773" y="3003798"/>
                <a:ext cx="137993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𝐷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(17;−9;6)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9" name="Прямоугольник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773" y="3003798"/>
                <a:ext cx="1379930" cy="338554"/>
              </a:xfrm>
              <a:prstGeom prst="rect">
                <a:avLst/>
              </a:prstGeom>
              <a:blipFill rotWithShape="1">
                <a:blip r:embed="rId31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Прямоугольник 52"/>
              <p:cNvSpPr/>
              <p:nvPr/>
            </p:nvSpPr>
            <p:spPr>
              <a:xfrm>
                <a:off x="4534221" y="3740215"/>
                <a:ext cx="13911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𝐸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(−1;−3;3)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Прямоугольник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221" y="3740215"/>
                <a:ext cx="1391150" cy="338554"/>
              </a:xfrm>
              <a:prstGeom prst="rect">
                <a:avLst/>
              </a:prstGeom>
              <a:blipFill rotWithShape="1">
                <a:blip r:embed="rId32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Прямоугольник 56"/>
              <p:cNvSpPr/>
              <p:nvPr/>
            </p:nvSpPr>
            <p:spPr>
              <a:xfrm>
                <a:off x="4533943" y="4443958"/>
                <a:ext cx="151939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𝐹</m:t>
                      </m:r>
                      <m:r>
                        <a:rPr lang="en-US" sz="1600" b="0" i="1" dirty="0" smtClean="0">
                          <a:solidFill>
                            <a:srgbClr val="002060"/>
                          </a:solidFill>
                          <a:latin typeface="Cambria Math"/>
                          <a:cs typeface="Times New Roman" pitchFamily="18" charset="0"/>
                        </a:rPr>
                        <m:t>(−8,5;−4;8)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7" name="Прямоугольник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43" y="4443958"/>
                <a:ext cx="1519390" cy="338554"/>
              </a:xfrm>
              <a:prstGeom prst="rect">
                <a:avLst/>
              </a:prstGeom>
              <a:blipFill rotWithShape="1">
                <a:blip r:embed="rId33"/>
                <a:stretch>
                  <a:fillRect t="-5357" r="-803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Прямоугольник 11"/>
          <p:cNvSpPr/>
          <p:nvPr/>
        </p:nvSpPr>
        <p:spPr>
          <a:xfrm>
            <a:off x="5085581" y="2715766"/>
            <a:ext cx="278507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5398694" y="2735064"/>
            <a:ext cx="207719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606413" y="2743448"/>
            <a:ext cx="278507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6588224" y="2747734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6948264" y="2743448"/>
            <a:ext cx="17384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7122110" y="2743944"/>
            <a:ext cx="47422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8228534" y="2724599"/>
            <a:ext cx="216023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8444557" y="2735064"/>
            <a:ext cx="206375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8650933" y="2724599"/>
            <a:ext cx="1695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4939915" y="1852765"/>
                <a:ext cx="45877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13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915" y="1852765"/>
                <a:ext cx="458779" cy="338554"/>
              </a:xfrm>
              <a:prstGeom prst="rect">
                <a:avLst/>
              </a:prstGeom>
              <a:blipFill rotWithShape="1">
                <a:blip r:embed="rId34"/>
                <a:stretch>
                  <a:fillRect t="-5455" r="-10526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Прямоугольник 72"/>
          <p:cNvSpPr/>
          <p:nvPr/>
        </p:nvSpPr>
        <p:spPr>
          <a:xfrm>
            <a:off x="5085582" y="3443389"/>
            <a:ext cx="20491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5290496" y="3444292"/>
            <a:ext cx="207719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5490575" y="3444679"/>
            <a:ext cx="42412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6580443" y="3440090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6939622" y="3424217"/>
            <a:ext cx="17384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7113468" y="3469553"/>
            <a:ext cx="25465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8234612" y="3424217"/>
            <a:ext cx="216023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8444556" y="3440090"/>
            <a:ext cx="195747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8640304" y="3452183"/>
            <a:ext cx="1695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Прямоугольник 57"/>
              <p:cNvSpPr/>
              <p:nvPr/>
            </p:nvSpPr>
            <p:spPr>
              <a:xfrm>
                <a:off x="5251542" y="1853334"/>
                <a:ext cx="4988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−2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8" name="Прямоугольник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542" y="1853334"/>
                <a:ext cx="498855" cy="338554"/>
              </a:xfrm>
              <a:prstGeom prst="rect">
                <a:avLst/>
              </a:prstGeom>
              <a:blipFill rotWithShape="1">
                <a:blip r:embed="rId35"/>
                <a:stretch>
                  <a:fillRect t="-5357" r="-9756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Прямоугольник 58"/>
              <p:cNvSpPr/>
              <p:nvPr/>
            </p:nvSpPr>
            <p:spPr>
              <a:xfrm>
                <a:off x="5606413" y="1853334"/>
                <a:ext cx="344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5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9" name="Прямоугольник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413" y="1853334"/>
                <a:ext cx="344966" cy="338554"/>
              </a:xfrm>
              <a:prstGeom prst="rect">
                <a:avLst/>
              </a:prstGeom>
              <a:blipFill rotWithShape="1">
                <a:blip r:embed="rId36"/>
                <a:stretch>
                  <a:fillRect t="-5357" r="-14286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Прямоугольник 59"/>
              <p:cNvSpPr/>
              <p:nvPr/>
            </p:nvSpPr>
            <p:spPr>
              <a:xfrm>
                <a:off x="442383" y="2671682"/>
                <a:ext cx="344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70C0"/>
                          </a:solidFill>
                          <a:latin typeface="Cambria Math"/>
                          <a:cs typeface="Times New Roman" pitchFamily="18" charset="0"/>
                        </a:rPr>
                        <m:t>4</m:t>
                      </m:r>
                    </m:oMath>
                  </m:oMathPara>
                </a14:m>
                <a:endParaRPr lang="ru-RU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0" name="Прямоугольник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83" y="2671682"/>
                <a:ext cx="344966" cy="338554"/>
              </a:xfrm>
              <a:prstGeom prst="rect">
                <a:avLst/>
              </a:prstGeom>
              <a:blipFill rotWithShape="1">
                <a:blip r:embed="rId37"/>
                <a:stretch>
                  <a:fillRect t="-5357" r="-14286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Прямоугольник 60"/>
              <p:cNvSpPr/>
              <p:nvPr/>
            </p:nvSpPr>
            <p:spPr>
              <a:xfrm>
                <a:off x="638676" y="2670584"/>
                <a:ext cx="4988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70C0"/>
                          </a:solidFill>
                          <a:latin typeface="Cambria Math"/>
                          <a:cs typeface="Times New Roman" pitchFamily="18" charset="0"/>
                        </a:rPr>
                        <m:t>−7</m:t>
                      </m:r>
                    </m:oMath>
                  </m:oMathPara>
                </a14:m>
                <a:endParaRPr lang="ru-RU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1" name="Прямоугольник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76" y="2670584"/>
                <a:ext cx="498855" cy="338554"/>
              </a:xfrm>
              <a:prstGeom prst="rect">
                <a:avLst/>
              </a:prstGeom>
              <a:blipFill rotWithShape="1">
                <a:blip r:embed="rId38"/>
                <a:stretch>
                  <a:fillRect t="-5357" r="-8537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Прямоугольник 61"/>
              <p:cNvSpPr/>
              <p:nvPr/>
            </p:nvSpPr>
            <p:spPr>
              <a:xfrm>
                <a:off x="996341" y="2672130"/>
                <a:ext cx="344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70C0"/>
                          </a:solidFill>
                          <a:latin typeface="Cambria Math"/>
                          <a:cs typeface="Times New Roman" pitchFamily="18" charset="0"/>
                        </a:rPr>
                        <m:t>1</m:t>
                      </m:r>
                    </m:oMath>
                  </m:oMathPara>
                </a14:m>
                <a:endParaRPr lang="ru-RU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2" name="Прямоугольник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341" y="2672130"/>
                <a:ext cx="344966" cy="338554"/>
              </a:xfrm>
              <a:prstGeom prst="rect">
                <a:avLst/>
              </a:prstGeom>
              <a:blipFill rotWithShape="1">
                <a:blip r:embed="rId39"/>
                <a:stretch>
                  <a:fillRect t="-5357" r="-14035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Прямоугольник 84"/>
              <p:cNvSpPr/>
              <p:nvPr/>
            </p:nvSpPr>
            <p:spPr>
              <a:xfrm>
                <a:off x="451190" y="3539969"/>
                <a:ext cx="4988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70C0"/>
                          </a:solidFill>
                          <a:latin typeface="Cambria Math"/>
                          <a:cs typeface="Times New Roman" pitchFamily="18" charset="0"/>
                        </a:rPr>
                        <m:t>−2</m:t>
                      </m:r>
                    </m:oMath>
                  </m:oMathPara>
                </a14:m>
                <a:endParaRPr lang="ru-RU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5" name="Прямоугольник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90" y="3539969"/>
                <a:ext cx="498855" cy="338554"/>
              </a:xfrm>
              <a:prstGeom prst="rect">
                <a:avLst/>
              </a:prstGeom>
              <a:blipFill rotWithShape="1">
                <a:blip r:embed="rId40"/>
                <a:stretch>
                  <a:fillRect t="-5455" r="-9756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Прямоугольник 85"/>
              <p:cNvSpPr/>
              <p:nvPr/>
            </p:nvSpPr>
            <p:spPr>
              <a:xfrm>
                <a:off x="799625" y="3540745"/>
                <a:ext cx="344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70C0"/>
                          </a:solidFill>
                          <a:latin typeface="Cambria Math"/>
                          <a:cs typeface="Times New Roman" pitchFamily="18" charset="0"/>
                        </a:rPr>
                        <m:t>0</m:t>
                      </m:r>
                    </m:oMath>
                  </m:oMathPara>
                </a14:m>
                <a:endParaRPr lang="ru-RU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6" name="Прямоугольник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625" y="3540745"/>
                <a:ext cx="344966" cy="338554"/>
              </a:xfrm>
              <a:prstGeom prst="rect">
                <a:avLst/>
              </a:prstGeom>
              <a:blipFill rotWithShape="1">
                <a:blip r:embed="rId41"/>
                <a:stretch>
                  <a:fillRect t="-5455" r="-1403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Прямоугольник 86"/>
              <p:cNvSpPr/>
              <p:nvPr/>
            </p:nvSpPr>
            <p:spPr>
              <a:xfrm>
                <a:off x="1005148" y="3540417"/>
                <a:ext cx="344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70C0"/>
                          </a:solidFill>
                          <a:latin typeface="Cambria Math"/>
                          <a:cs typeface="Times New Roman" pitchFamily="18" charset="0"/>
                        </a:rPr>
                        <m:t>3</m:t>
                      </m:r>
                    </m:oMath>
                  </m:oMathPara>
                </a14:m>
                <a:endParaRPr lang="ru-RU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7" name="Прямоугольник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148" y="3540417"/>
                <a:ext cx="344966" cy="338554"/>
              </a:xfrm>
              <a:prstGeom prst="rect">
                <a:avLst/>
              </a:prstGeom>
              <a:blipFill rotWithShape="1">
                <a:blip r:embed="rId42"/>
                <a:stretch>
                  <a:fillRect t="-5455" r="-14286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Прямоугольник 87"/>
          <p:cNvSpPr/>
          <p:nvPr/>
        </p:nvSpPr>
        <p:spPr>
          <a:xfrm>
            <a:off x="5076134" y="4163945"/>
            <a:ext cx="322559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5407630" y="4168825"/>
            <a:ext cx="207719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5627230" y="4177909"/>
            <a:ext cx="298141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584193" y="4161761"/>
            <a:ext cx="19769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781891" y="4168825"/>
            <a:ext cx="17384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86140" y="4151690"/>
            <a:ext cx="430873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8228534" y="4156757"/>
            <a:ext cx="216023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8444555" y="4161761"/>
            <a:ext cx="195747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8640304" y="4149855"/>
            <a:ext cx="1695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Прямоугольник 81"/>
              <p:cNvSpPr/>
              <p:nvPr/>
            </p:nvSpPr>
            <p:spPr>
              <a:xfrm>
                <a:off x="6436925" y="1469146"/>
                <a:ext cx="344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1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2" name="Прямоугольник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925" y="1469146"/>
                <a:ext cx="344966" cy="338554"/>
              </a:xfrm>
              <a:prstGeom prst="rect">
                <a:avLst/>
              </a:prstGeom>
              <a:blipFill rotWithShape="1">
                <a:blip r:embed="rId43"/>
                <a:stretch>
                  <a:fillRect t="-5357" r="-12281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Прямоугольник 82"/>
              <p:cNvSpPr/>
              <p:nvPr/>
            </p:nvSpPr>
            <p:spPr>
              <a:xfrm>
                <a:off x="6632099" y="1469715"/>
                <a:ext cx="4988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−3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3" name="Прямоугольник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099" y="1469715"/>
                <a:ext cx="498855" cy="338554"/>
              </a:xfrm>
              <a:prstGeom prst="rect">
                <a:avLst/>
              </a:prstGeom>
              <a:blipFill rotWithShape="1">
                <a:blip r:embed="rId44"/>
                <a:stretch>
                  <a:fillRect t="-5357" r="-8537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Прямоугольник 83"/>
              <p:cNvSpPr/>
              <p:nvPr/>
            </p:nvSpPr>
            <p:spPr>
              <a:xfrm>
                <a:off x="6988741" y="1469715"/>
                <a:ext cx="344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0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4" name="Прямоугольник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741" y="1469715"/>
                <a:ext cx="344966" cy="338554"/>
              </a:xfrm>
              <a:prstGeom prst="rect">
                <a:avLst/>
              </a:prstGeom>
              <a:blipFill rotWithShape="1">
                <a:blip r:embed="rId45"/>
                <a:stretch>
                  <a:fillRect t="-5357" r="-14035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Прямоугольник 96"/>
              <p:cNvSpPr/>
              <p:nvPr/>
            </p:nvSpPr>
            <p:spPr>
              <a:xfrm>
                <a:off x="7862108" y="1853165"/>
                <a:ext cx="4988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−9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97" name="Прямоугольник 9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2108" y="1853165"/>
                <a:ext cx="498855" cy="338554"/>
              </a:xfrm>
              <a:prstGeom prst="rect">
                <a:avLst/>
              </a:prstGeom>
              <a:blipFill rotWithShape="1">
                <a:blip r:embed="rId46"/>
                <a:stretch>
                  <a:fillRect t="-5357" r="-8537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Прямоугольник 97"/>
              <p:cNvSpPr/>
              <p:nvPr/>
            </p:nvSpPr>
            <p:spPr>
              <a:xfrm>
                <a:off x="8215582" y="1853403"/>
                <a:ext cx="344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0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98" name="Прямоугольник 9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582" y="1853403"/>
                <a:ext cx="344966" cy="338554"/>
              </a:xfrm>
              <a:prstGeom prst="rect">
                <a:avLst/>
              </a:prstGeom>
              <a:blipFill rotWithShape="1">
                <a:blip r:embed="rId47"/>
                <a:stretch>
                  <a:fillRect t="-5357" r="-14286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Прямоугольник 98"/>
              <p:cNvSpPr/>
              <p:nvPr/>
            </p:nvSpPr>
            <p:spPr>
              <a:xfrm>
                <a:off x="8418686" y="1853734"/>
                <a:ext cx="344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B050"/>
                          </a:solidFill>
                          <a:latin typeface="Cambria Math"/>
                          <a:cs typeface="Times New Roman" pitchFamily="18" charset="0"/>
                        </a:rPr>
                        <m:t>0</m:t>
                      </m:r>
                    </m:oMath>
                  </m:oMathPara>
                </a14:m>
                <a:endParaRPr lang="ru-RU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99" name="Прямоугольник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8686" y="1853734"/>
                <a:ext cx="344966" cy="338554"/>
              </a:xfrm>
              <a:prstGeom prst="rect">
                <a:avLst/>
              </a:prstGeom>
              <a:blipFill rotWithShape="1">
                <a:blip r:embed="rId48"/>
                <a:stretch>
                  <a:fillRect t="-5357" r="-14035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Прямоугольник 99"/>
              <p:cNvSpPr/>
              <p:nvPr/>
            </p:nvSpPr>
            <p:spPr>
              <a:xfrm>
                <a:off x="439606" y="4468868"/>
                <a:ext cx="50045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70C0"/>
                          </a:solidFill>
                          <a:latin typeface="Cambria Math"/>
                          <a:cs typeface="Times New Roman" pitchFamily="18" charset="0"/>
                        </a:rPr>
                        <m:t>0,5</m:t>
                      </m:r>
                    </m:oMath>
                  </m:oMathPara>
                </a14:m>
                <a:endParaRPr lang="ru-RU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0" name="Прямоугольник 9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06" y="4468868"/>
                <a:ext cx="500458" cy="338554"/>
              </a:xfrm>
              <a:prstGeom prst="rect">
                <a:avLst/>
              </a:prstGeom>
              <a:blipFill rotWithShape="1">
                <a:blip r:embed="rId49"/>
                <a:stretch>
                  <a:fillRect t="-5357" r="-10976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Прямоугольник 100"/>
              <p:cNvSpPr/>
              <p:nvPr/>
            </p:nvSpPr>
            <p:spPr>
              <a:xfrm>
                <a:off x="794492" y="4467349"/>
                <a:ext cx="4988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70C0"/>
                          </a:solidFill>
                          <a:latin typeface="Cambria Math"/>
                          <a:cs typeface="Times New Roman" pitchFamily="18" charset="0"/>
                        </a:rPr>
                        <m:t>−4</m:t>
                      </m:r>
                    </m:oMath>
                  </m:oMathPara>
                </a14:m>
                <a:endParaRPr lang="ru-RU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1" name="Прямоугольник 1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492" y="4467349"/>
                <a:ext cx="498855" cy="338554"/>
              </a:xfrm>
              <a:prstGeom prst="rect">
                <a:avLst/>
              </a:prstGeom>
              <a:blipFill rotWithShape="1">
                <a:blip r:embed="rId50"/>
                <a:stretch>
                  <a:fillRect t="-5455" r="-9756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Прямоугольник 101"/>
              <p:cNvSpPr/>
              <p:nvPr/>
            </p:nvSpPr>
            <p:spPr>
              <a:xfrm>
                <a:off x="1148719" y="4465941"/>
                <a:ext cx="344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0070C0"/>
                          </a:solidFill>
                          <a:latin typeface="Cambria Math"/>
                          <a:cs typeface="Times New Roman" pitchFamily="18" charset="0"/>
                        </a:rPr>
                        <m:t>8</m:t>
                      </m:r>
                    </m:oMath>
                  </m:oMathPara>
                </a14:m>
                <a:endParaRPr lang="ru-RU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2" name="Прямоугольник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719" y="4465941"/>
                <a:ext cx="344966" cy="338554"/>
              </a:xfrm>
              <a:prstGeom prst="rect">
                <a:avLst/>
              </a:prstGeom>
              <a:blipFill rotWithShape="1">
                <a:blip r:embed="rId51"/>
                <a:stretch>
                  <a:fillRect t="-5455" r="-1403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613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0.00124 L 0.01007 0.1642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00185 L 0.13872 0.16451 " pathEditMode="relative" rAng="0" ptsTypes="AA">
                                      <p:cBhvr>
                                        <p:cTn id="6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8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750"/>
                            </p:stCondLst>
                            <p:childTnLst>
                              <p:par>
                                <p:cTn id="6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8 0.00185 L 0.28108 0.16451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72" y="8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50"/>
                            </p:stCondLst>
                            <p:childTnLst>
                              <p:par>
                                <p:cTn id="7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50"/>
                            </p:stCondLst>
                            <p:childTnLst>
                              <p:par>
                                <p:cTn id="8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2 0.00556 L 0.15521 -0.03457 C 0.18576 -0.04352 0.23142 -0.04846 0.27882 -0.04846 C 0.33316 -0.04846 0.37656 -0.04352 0.40712 -0.03457 L 0.55278 0.00556 " pathEditMode="relative" rAng="0" ptsTypes="FffFF">
                                      <p:cBhvr>
                                        <p:cTn id="10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27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0.00556 L 0.18837 -0.03457 C 0.22812 -0.04352 0.28802 -0.04846 0.35017 -0.04846 C 0.42083 -0.04846 0.47778 -0.04352 0.51771 -0.03457 L 0.70833 0.00556 " pathEditMode="relative" rAng="0" ptsTypes="FffFF">
                                      <p:cBhvr>
                                        <p:cTn id="114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03" y="-27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1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2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0.00494 L 0.22326 -0.03518 C 0.26962 -0.04414 0.33854 -0.04907 0.41041 -0.04907 C 0.49253 -0.04907 0.55798 -0.04414 0.60434 -0.03518 L 0.82448 0.00494 " pathEditMode="relative" rAng="0" ptsTypes="FffFF">
                                      <p:cBhvr>
                                        <p:cTn id="127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42" y="-27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750"/>
                            </p:stCondLst>
                            <p:childTnLst>
                              <p:par>
                                <p:cTn id="1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0.00123 L -0.15503 0.3787 " pathEditMode="relative" rAng="0" ptsTypes="AA">
                                      <p:cBhvr>
                                        <p:cTn id="15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1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50"/>
                            </p:stCondLst>
                            <p:childTnLst>
                              <p:par>
                                <p:cTn id="15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25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8 0.00123 L -0.01284 0.3787 " pathEditMode="relative" rAng="0" ptsTypes="AA">
                                      <p:cBhvr>
                                        <p:cTn id="16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6" y="1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250"/>
                            </p:stCondLst>
                            <p:childTnLst>
                              <p:par>
                                <p:cTn id="16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75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0.00123 L 0.12986 0.3787 " pathEditMode="relative" rAng="0" ptsTypes="AA">
                                      <p:cBhvr>
                                        <p:cTn id="178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9" y="1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4000"/>
                            </p:stCondLst>
                            <p:childTnLst>
                              <p:par>
                                <p:cTn id="18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4500"/>
                            </p:stCondLst>
                            <p:childTnLst>
                              <p:par>
                                <p:cTn id="18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4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-0.02346 L 0.15035 -0.06358 C 0.18091 -0.07253 0.22657 -0.07747 0.27396 -0.07747 C 0.3283 -0.07747 0.3717 -0.07253 0.40226 -0.06358 L 0.54792 -0.02346 " pathEditMode="relative" rAng="0" ptsTypes="FffFF">
                                      <p:cBhvr>
                                        <p:cTn id="20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27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4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03 -0.02346 L 0.16007 -0.06358 C 0.19983 -0.07253 0.25972 -0.07747 0.32188 -0.07747 C 0.39253 -0.07747 0.44948 -0.07253 0.48941 -0.06358 L 0.68003 -0.02346 " pathEditMode="relative" rAng="0" ptsTypes="FffFF">
                                      <p:cBhvr>
                                        <p:cTn id="215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03" y="-27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750"/>
                            </p:stCondLst>
                            <p:childTnLst>
                              <p:par>
                                <p:cTn id="2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4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2377 L 0.22187 -0.06389 C 0.26823 -0.07284 0.33715 -0.07778 0.40902 -0.07778 C 0.49114 -0.07778 0.55659 -0.07284 0.60295 -0.06389 L 0.82309 -0.02377 " pathEditMode="relative" rAng="0" ptsTypes="FffFF">
                                      <p:cBhvr>
                                        <p:cTn id="228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42" y="-27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4750"/>
                            </p:stCondLst>
                            <p:childTnLst>
                              <p:par>
                                <p:cTn id="23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55 -0.00123 L -0.31076 0.44043 " pathEditMode="relative" rAng="0" ptsTypes="AA">
                                      <p:cBhvr>
                                        <p:cTn id="259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22068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3 0.01296 L -0.18681 0.44043 " pathEditMode="relative" rAng="0" ptsTypes="AA">
                                      <p:cBhvr>
                                        <p:cTn id="26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21358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 0.01296 L -0.02743 0.44043 " pathEditMode="relative" rAng="0" ptsTypes="AA">
                                      <p:cBhvr>
                                        <p:cTn id="263" dur="1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21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250"/>
                            </p:stCondLst>
                            <p:childTnLst>
                              <p:par>
                                <p:cTn id="26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1750"/>
                            </p:stCondLst>
                            <p:childTnLst>
                              <p:par>
                                <p:cTn id="28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4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6821 L 0.1585 -0.10833 C 0.18906 -0.11728 0.23472 -0.12222 0.28212 -0.12222 C 0.33646 -0.12222 0.37986 -0.11728 0.41041 -0.10833 L 0.55607 -0.06821 " pathEditMode="relative" rAng="0" ptsTypes="FffFF">
                                      <p:cBhvr>
                                        <p:cTn id="30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2716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98 -0.0679 L 0.15313 -0.10802 C 0.19288 -0.11697 0.25278 -0.12191 0.31493 -0.12191 C 0.38559 -0.12191 0.44254 -0.11697 0.48247 -0.10802 L 0.67309 -0.0679 " pathEditMode="relative" rAng="0" ptsTypes="FffFF">
                                      <p:cBhvr>
                                        <p:cTn id="307" dur="1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03" y="-2716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3 -0.0676 L 0.20556 -0.10772 C 0.25191 -0.11667 0.32084 -0.12161 0.39271 -0.12161 C 0.47483 -0.12161 0.54028 -0.11667 0.58664 -0.10772 L 0.80678 -0.0676 " pathEditMode="relative" rAng="0" ptsTypes="FffFF">
                                      <p:cBhvr>
                                        <p:cTn id="309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42" y="-27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0" grpId="0"/>
      <p:bldP spid="51" grpId="0"/>
      <p:bldP spid="52" grpId="0"/>
      <p:bldP spid="46" grpId="0"/>
      <p:bldP spid="47" grpId="0"/>
      <p:bldP spid="48" grpId="0"/>
      <p:bldP spid="8" grpId="0"/>
      <p:bldP spid="8" grpId="1"/>
      <p:bldP spid="38" grpId="0"/>
      <p:bldP spid="38" grpId="1"/>
      <p:bldP spid="39" grpId="0"/>
      <p:bldP spid="39" grpId="1"/>
      <p:bldP spid="40" grpId="0"/>
      <p:bldP spid="41" grpId="0"/>
      <p:bldP spid="42" grpId="0"/>
      <p:bldP spid="49" grpId="0"/>
      <p:bldP spid="53" grpId="0"/>
      <p:bldP spid="57" grpId="0"/>
      <p:bldP spid="1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11" grpId="0"/>
      <p:bldP spid="11" grpId="1"/>
      <p:bldP spid="11" grpId="2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58" grpId="0"/>
      <p:bldP spid="58" grpId="1"/>
      <p:bldP spid="58" grpId="2"/>
      <p:bldP spid="59" grpId="0"/>
      <p:bldP spid="59" grpId="1"/>
      <p:bldP spid="59" grpId="2"/>
      <p:bldP spid="60" grpId="0"/>
      <p:bldP spid="60" grpId="1"/>
      <p:bldP spid="60" grpId="2"/>
      <p:bldP spid="61" grpId="0"/>
      <p:bldP spid="61" grpId="1"/>
      <p:bldP spid="61" grpId="2"/>
      <p:bldP spid="62" grpId="0"/>
      <p:bldP spid="62" grpId="1"/>
      <p:bldP spid="62" grpId="2"/>
      <p:bldP spid="85" grpId="0"/>
      <p:bldP spid="85" grpId="1"/>
      <p:bldP spid="85" grpId="2"/>
      <p:bldP spid="86" grpId="0"/>
      <p:bldP spid="86" grpId="1"/>
      <p:bldP spid="86" grpId="2"/>
      <p:bldP spid="87" grpId="0"/>
      <p:bldP spid="87" grpId="1"/>
      <p:bldP spid="87" grpId="2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82" grpId="0"/>
      <p:bldP spid="82" grpId="1"/>
      <p:bldP spid="82" grpId="2"/>
      <p:bldP spid="83" grpId="0"/>
      <p:bldP spid="83" grpId="1"/>
      <p:bldP spid="83" grpId="2"/>
      <p:bldP spid="84" grpId="0"/>
      <p:bldP spid="84" grpId="1"/>
      <p:bldP spid="84" grpId="2"/>
      <p:bldP spid="97" grpId="0"/>
      <p:bldP spid="97" grpId="1"/>
      <p:bldP spid="97" grpId="2"/>
      <p:bldP spid="98" grpId="0"/>
      <p:bldP spid="98" grpId="1"/>
      <p:bldP spid="98" grpId="2"/>
      <p:bldP spid="99" grpId="0"/>
      <p:bldP spid="99" grpId="1"/>
      <p:bldP spid="99" grpId="2"/>
      <p:bldP spid="100" grpId="0"/>
      <p:bldP spid="100" grpId="1"/>
      <p:bldP spid="100" grpId="2"/>
      <p:bldP spid="101" grpId="0"/>
      <p:bldP spid="101" grpId="1"/>
      <p:bldP spid="101" grpId="2"/>
      <p:bldP spid="102" grpId="0"/>
      <p:bldP spid="102" grpId="1"/>
      <p:bldP spid="102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-61544" y="-43960"/>
            <a:ext cx="9252520" cy="5236046"/>
          </a:xfrm>
          <a:prstGeom prst="rect">
            <a:avLst/>
          </a:prstGeom>
          <a:solidFill>
            <a:srgbClr val="FFFFEB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-96712" y="2787774"/>
            <a:ext cx="9314064" cy="24043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358923" y="3435591"/>
            <a:ext cx="4489329" cy="110867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-96712" y="-43960"/>
            <a:ext cx="9314064" cy="5675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9" y="1462752"/>
            <a:ext cx="5214688" cy="7282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3880" y="88310"/>
            <a:ext cx="2778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Коллинеарные векторы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9" y="627534"/>
            <a:ext cx="6416867" cy="6480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1410" y="629275"/>
            <a:ext cx="646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Ненулевые векторы называются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коллинеарными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они лежат на одной прямой или на параллельных прямых.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7452320" y="742672"/>
            <a:ext cx="1224136" cy="72008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6948264" y="1445500"/>
            <a:ext cx="1893457" cy="111379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872516" y="767774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2516" y="767774"/>
                <a:ext cx="371447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22951" r="-2623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524328" y="1745158"/>
                <a:ext cx="367665" cy="410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745158"/>
                <a:ext cx="367665" cy="410305"/>
              </a:xfrm>
              <a:prstGeom prst="rect">
                <a:avLst/>
              </a:prstGeom>
              <a:blipFill rotWithShape="1">
                <a:blip r:embed="rId5"/>
                <a:stretch>
                  <a:fillRect r="-21311" b="-220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243112" y="1462752"/>
                <a:ext cx="5192985" cy="728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Лемма.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Если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векторы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коллинеарны и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  <m:r>
                      <a:rPr lang="en-US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≠</m:t>
                    </m:r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то существует такое число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𝑘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что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</m:acc>
                    <m:r>
                      <a:rPr lang="en-US" b="0" i="0" dirty="0" smtClean="0">
                        <a:solidFill>
                          <a:srgbClr val="C00000"/>
                        </a:solidFill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/>
                        <a:cs typeface="Times New Roman" pitchFamily="18" charset="0"/>
                      </a:rPr>
                      <m:t>𝑘</m:t>
                    </m:r>
                    <m:acc>
                      <m:accPr>
                        <m:chr m:val="⃗"/>
                        <m:ctrlPr>
                          <a:rPr lang="ru-RU" i="1" dirty="0">
                            <a:solidFill>
                              <a:srgbClr val="C0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>
                            <a:solidFill>
                              <a:srgbClr val="C00000"/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12" y="1462752"/>
                <a:ext cx="5192985" cy="728276"/>
              </a:xfrm>
              <a:prstGeom prst="rect">
                <a:avLst/>
              </a:prstGeom>
              <a:blipFill rotWithShape="1">
                <a:blip r:embed="rId6"/>
                <a:stretch>
                  <a:fillRect l="-1056" t="-5042" r="-939" b="-134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243112" y="2297176"/>
                <a:ext cx="2281064" cy="4103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↑↑</m:t>
                      </m:r>
                      <m:acc>
                        <m:accPr>
                          <m:chr m:val="⃗"/>
                          <m:ctrlPr>
                            <a:rPr lang="ru-RU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/>
                        </a:rPr>
                        <m:t>, </m:t>
                      </m:r>
                      <m:r>
                        <a:rPr lang="ru-RU" i="1" dirty="0">
                          <a:solidFill>
                            <a:schemeClr val="tx1"/>
                          </a:solidFill>
                          <a:latin typeface="Cambria Math"/>
                        </a:rPr>
                        <m:t>если 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𝒌</m:t>
                      </m:r>
                      <m:r>
                        <a:rPr lang="en-US" b="1" i="1" dirty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en-US" b="1" i="1" dirty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12" y="2297176"/>
                <a:ext cx="2281064" cy="410305"/>
              </a:xfrm>
              <a:prstGeom prst="rect">
                <a:avLst/>
              </a:prstGeom>
              <a:blipFill rotWithShape="1">
                <a:blip r:embed="rId7"/>
                <a:stretch>
                  <a:fillRect t="-8955" b="-238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3317246" y="2320418"/>
                <a:ext cx="2046842" cy="4103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↑↓</m:t>
                      </m:r>
                      <m:acc>
                        <m:accPr>
                          <m:chr m:val="⃗"/>
                          <m:ctrlPr>
                            <a:rPr lang="ru-RU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/>
                        </a:rPr>
                        <m:t>, </m:t>
                      </m:r>
                      <m:r>
                        <a:rPr lang="ru-RU" i="1" dirty="0">
                          <a:solidFill>
                            <a:schemeClr val="tx1"/>
                          </a:solidFill>
                          <a:latin typeface="Cambria Math"/>
                        </a:rPr>
                        <m:t>если 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𝒌</m:t>
                      </m:r>
                      <m:r>
                        <a:rPr lang="en-US" b="1" i="1" dirty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en-US" b="1" i="1" dirty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ru-R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246" y="2320418"/>
                <a:ext cx="2046842" cy="410305"/>
              </a:xfrm>
              <a:prstGeom prst="rect">
                <a:avLst/>
              </a:prstGeom>
              <a:blipFill rotWithShape="1">
                <a:blip r:embed="rId8"/>
                <a:stretch>
                  <a:fillRect t="-8955" r="-5655" b="-238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3112" y="2937240"/>
                <a:ext cx="3020379" cy="9850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;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;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 dirty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</m:acc>
                    <m:r>
                      <a:rPr lang="en-US" b="1" dirty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1" i="1" dirty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𝒌</m:t>
                    </m:r>
                    <m:acc>
                      <m:accPr>
                        <m:chr m:val="⃗"/>
                        <m:ctrlPr>
                          <a:rPr lang="ru-RU" b="1" i="1" dirty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⟹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endParaRPr lang="ru-RU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12" y="2937240"/>
                <a:ext cx="3020379" cy="985078"/>
              </a:xfrm>
              <a:prstGeom prst="rect">
                <a:avLst/>
              </a:prstGeom>
              <a:blipFill rotWithShape="1">
                <a:blip r:embed="rId9"/>
                <a:stretch>
                  <a:fillRect r="-2626" b="-31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43112" y="4066423"/>
                <a:ext cx="2035365" cy="665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𝑘𝑥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𝑘𝑦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𝑘𝑧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ru-RU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12" y="4066423"/>
                <a:ext cx="2035365" cy="665567"/>
              </a:xfrm>
              <a:prstGeom prst="rect">
                <a:avLst/>
              </a:prstGeom>
              <a:blipFill rotWithShape="1">
                <a:blip r:embed="rId10"/>
                <a:stretch>
                  <a:fillRect r="-17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Прямоугольник 31"/>
          <p:cNvSpPr/>
          <p:nvPr/>
        </p:nvSpPr>
        <p:spPr>
          <a:xfrm>
            <a:off x="4572000" y="3482098"/>
            <a:ext cx="4104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координаты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векторов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пропорциональны,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данные векторы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коллинеарны.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3" grpId="0" animBg="1"/>
      <p:bldP spid="27" grpId="0" animBg="1"/>
      <p:bldP spid="5" grpId="0"/>
      <p:bldP spid="7" grpId="0"/>
      <p:bldP spid="12" grpId="0"/>
      <p:bldP spid="13" grpId="0"/>
      <p:bldP spid="15" grpId="0"/>
      <p:bldP spid="24" grpId="0"/>
      <p:bldP spid="25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95486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координатам векторов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определить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коллинеарны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 или нет.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1520" y="709074"/>
                <a:ext cx="2686441" cy="746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а)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 {3;6;8}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 {</m:t>
                    </m:r>
                    <m:r>
                      <a:rPr lang="en-US" b="0" i="1" smtClean="0">
                        <a:latin typeface="Cambria Math"/>
                      </a:rPr>
                      <m:t>6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b="0" i="1" smtClean="0">
                        <a:latin typeface="Cambria Math"/>
                      </a:rPr>
                      <m:t>12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b="0" i="1" smtClean="0">
                        <a:latin typeface="Cambria Math"/>
                      </a:rPr>
                      <m:t>16</m:t>
                    </m:r>
                    <m:r>
                      <a:rPr lang="en-US" i="1">
                        <a:latin typeface="Cambria Math"/>
                      </a:rPr>
                      <m:t>}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180975"/>
                <a:r>
                  <a:rPr lang="en-US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  <m:r>
                      <a:rPr lang="ru-RU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∥</m:t>
                    </m:r>
                    <m:acc>
                      <m:accPr>
                        <m:chr m:val="⃗"/>
                        <m:ctrlPr>
                          <a:rPr lang="ru-RU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𝑏</m:t>
                        </m:r>
                      </m:e>
                    </m:acc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709074"/>
                <a:ext cx="2686441" cy="746936"/>
              </a:xfrm>
              <a:prstGeom prst="rect">
                <a:avLst/>
              </a:prstGeom>
              <a:blipFill rotWithShape="1">
                <a:blip r:embed="rId3"/>
                <a:stretch>
                  <a:fillRect l="-1814" t="-4878" r="-3175" b="-97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6643" y="1521079"/>
                <a:ext cx="2735236" cy="728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б)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 {1;−1;3}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 {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b="0" i="1" smtClean="0">
                        <a:latin typeface="Cambria Math"/>
                      </a:rPr>
                      <m:t>15</m:t>
                    </m:r>
                    <m:r>
                      <a:rPr lang="en-US" i="1">
                        <a:latin typeface="Cambria Math"/>
                      </a:rPr>
                      <m:t>}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180975"/>
                <a:r>
                  <a:rPr lang="en-US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𝑐</m:t>
                        </m:r>
                      </m:e>
                    </m:acc>
                    <m:r>
                      <a:rPr lang="ru-RU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∦</m:t>
                    </m:r>
                    <m:acc>
                      <m:accPr>
                        <m:chr m:val="⃗"/>
                        <m:ctrlPr>
                          <a:rPr lang="ru-RU" i="1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𝑑</m:t>
                        </m:r>
                      </m:e>
                    </m:acc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43" y="1521079"/>
                <a:ext cx="2735236" cy="728597"/>
              </a:xfrm>
              <a:prstGeom prst="rect">
                <a:avLst/>
              </a:prstGeom>
              <a:blipFill rotWithShape="1">
                <a:blip r:embed="rId4"/>
                <a:stretch>
                  <a:fillRect l="-1782" t="-11765" r="-3341" b="-134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1520" y="2419013"/>
                <a:ext cx="233288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 {1;0;0}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 {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}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180975"/>
                <a:r>
                  <a:rPr lang="en-US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e>
                    </m:acc>
                    <m:r>
                      <a:rPr lang="ru-RU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∦</m:t>
                    </m:r>
                    <m:acc>
                      <m:accPr>
                        <m:chr m:val="⃗"/>
                        <m:ctrlPr>
                          <a:rPr lang="ru-RU" i="1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𝑗</m:t>
                        </m:r>
                      </m:e>
                    </m:acc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419013"/>
                <a:ext cx="2332883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2089" t="-12264" r="-3655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46642" y="3288581"/>
                <a:ext cx="266605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г)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 {0;0;0}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 {</m:t>
                    </m:r>
                    <m:r>
                      <a:rPr lang="en-US" b="0" i="1" smtClean="0">
                        <a:latin typeface="Cambria Math"/>
                      </a:rPr>
                      <m:t>5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b="0" i="1" smtClean="0">
                        <a:latin typeface="Cambria Math"/>
                      </a:rPr>
                      <m:t>7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b="0" i="1" smtClean="0">
                        <a:latin typeface="Cambria Math"/>
                      </a:rPr>
                      <m:t>−3</m:t>
                    </m:r>
                    <m:r>
                      <a:rPr lang="en-US" i="1">
                        <a:latin typeface="Cambria Math"/>
                      </a:rPr>
                      <m:t>}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180975"/>
                <a:r>
                  <a:rPr lang="en-US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𝑚</m:t>
                        </m:r>
                      </m:e>
                    </m:acc>
                    <m:r>
                      <a:rPr lang="ru-RU" i="1">
                        <a:solidFill>
                          <a:srgbClr val="002060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∥</m:t>
                    </m:r>
                    <m:acc>
                      <m:accPr>
                        <m:chr m:val="⃗"/>
                        <m:ctrlPr>
                          <a:rPr lang="ru-RU" i="1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𝑛</m:t>
                        </m:r>
                      </m:e>
                    </m:acc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42" y="3288581"/>
                <a:ext cx="2666051" cy="646331"/>
              </a:xfrm>
              <a:prstGeom prst="rect">
                <a:avLst/>
              </a:prstGeom>
              <a:blipFill rotWithShape="1">
                <a:blip r:embed="rId6"/>
                <a:stretch>
                  <a:fillRect l="-1826" t="-4717" r="-3196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46643" y="4031090"/>
                <a:ext cx="3272242" cy="761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д)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 {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;−1;5}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𝑞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 {</m:t>
                    </m:r>
                    <m:r>
                      <a:rPr lang="en-US" b="0" i="1" smtClean="0">
                        <a:latin typeface="Cambria Math"/>
                      </a:rPr>
                      <m:t>−1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b="0" i="1" smtClean="0">
                        <a:latin typeface="Cambria Math"/>
                      </a:rPr>
                      <m:t>−3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b="0" i="1" smtClean="0">
                        <a:latin typeface="Cambria Math"/>
                      </a:rPr>
                      <m:t>−15</m:t>
                    </m:r>
                    <m:r>
                      <a:rPr lang="en-US" i="1">
                        <a:latin typeface="Cambria Math"/>
                      </a:rPr>
                      <m:t>}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180975"/>
                <a:r>
                  <a:rPr lang="en-US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𝑝</m:t>
                        </m:r>
                      </m:e>
                    </m:acc>
                    <m:r>
                      <a:rPr lang="ru-RU" i="1">
                        <a:solidFill>
                          <a:srgbClr val="002060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∦</m:t>
                    </m:r>
                    <m:acc>
                      <m:accPr>
                        <m:chr m:val="⃗"/>
                        <m:ctrlPr>
                          <a:rPr lang="ru-RU" i="1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𝑞</m:t>
                        </m:r>
                      </m:e>
                    </m:acc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43" y="4031090"/>
                <a:ext cx="3272242" cy="761875"/>
              </a:xfrm>
              <a:prstGeom prst="rect">
                <a:avLst/>
              </a:prstGeom>
              <a:blipFill rotWithShape="1">
                <a:blip r:embed="rId7"/>
                <a:stretch>
                  <a:fillRect l="-1490" t="-3200" r="-2607" b="-12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572000" y="709074"/>
                <a:ext cx="1911101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ru-RU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709074"/>
                <a:ext cx="1911101" cy="612732"/>
              </a:xfrm>
              <a:prstGeom prst="rect">
                <a:avLst/>
              </a:prstGeom>
              <a:blipFill rotWithShape="1">
                <a:blip r:embed="rId8"/>
                <a:stretch>
                  <a:fillRect r="-350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572000" y="1521079"/>
                <a:ext cx="1526379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521079"/>
                <a:ext cx="1526379" cy="618311"/>
              </a:xfrm>
              <a:prstGeom prst="rect">
                <a:avLst/>
              </a:prstGeom>
              <a:blipFill rotWithShape="1">
                <a:blip r:embed="rId9"/>
                <a:stretch>
                  <a:fillRect r="-44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72000" y="2433022"/>
                <a:ext cx="30372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solidFill>
                          <a:schemeClr val="bg2">
                            <a:lumMod val="25000"/>
                          </a:schemeClr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координатные векторы</a:t>
                </a:r>
                <a:endParaRPr lang="ru-RU" dirty="0">
                  <a:solidFill>
                    <a:schemeClr val="bg2">
                      <a:lumMod val="2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433022"/>
                <a:ext cx="3037242" cy="369332"/>
              </a:xfrm>
              <a:prstGeom prst="rect">
                <a:avLst/>
              </a:prstGeom>
              <a:blipFill rotWithShape="1">
                <a:blip r:embed="rId10"/>
                <a:stretch>
                  <a:fillRect l="-803" t="-21311" r="-1606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564242" y="3288581"/>
                <a:ext cx="1428533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</a:rPr>
                          <m:t>𝑚</m:t>
                        </m:r>
                      </m:e>
                    </m:acc>
                    <m:r>
                      <a:rPr lang="en-US" b="0" i="1" smtClean="0">
                        <a:solidFill>
                          <a:schemeClr val="bg2">
                            <a:lumMod val="25000"/>
                          </a:schemeClr>
                        </a:solidFill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dirty="0" smtClean="0">
                    <a:solidFill>
                      <a:schemeClr val="bg2">
                        <a:lumMod val="25000"/>
                      </a:schemeClr>
                    </a:solidFill>
                  </a:rPr>
                  <a:t>;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i="1" smtClean="0">
                        <a:solidFill>
                          <a:schemeClr val="bg2">
                            <a:lumMod val="25000"/>
                          </a:schemeClr>
                        </a:solidFill>
                        <a:latin typeface="Cambria Math"/>
                        <a:ea typeface="Cambria Math"/>
                      </a:rPr>
                      <m:t>∥</m:t>
                    </m:r>
                    <m:acc>
                      <m:accPr>
                        <m:chr m:val="⃗"/>
                        <m:ctrlPr>
                          <a:rPr lang="en-US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acc>
                  </m:oMath>
                </a14:m>
                <a:endParaRPr lang="ru-RU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242" y="3288581"/>
                <a:ext cx="1428533" cy="404791"/>
              </a:xfrm>
              <a:prstGeom prst="rect">
                <a:avLst/>
              </a:prstGeom>
              <a:blipFill rotWithShape="1">
                <a:blip r:embed="rId11"/>
                <a:stretch>
                  <a:fillRect r="-6410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70006" y="3991110"/>
                <a:ext cx="4068742" cy="8418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−1</m:t>
                          </m:r>
                        </m:num>
                        <m:den>
                          <m:f>
                            <m:fPr>
                              <m:ctrlPr>
                                <a:rPr lang="ru-RU" i="1" smtClean="0">
                                  <a:solidFill>
                                    <a:schemeClr val="bg2">
                                      <a:lumMod val="2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bg2">
                                      <a:lumMod val="25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bg2">
                                      <a:lumMod val="25000"/>
                                    </a:schemeClr>
                                  </a:solidFill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−3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−15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</a:rPr>
                        <m:t>     </m:t>
                      </m:r>
                      <m:r>
                        <a:rPr lang="en-US" b="0" i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  <a:ea typeface="Cambria Math"/>
                        </a:rPr>
                        <m:t>⟺    </m:t>
                      </m:r>
                      <m:r>
                        <a:rPr lang="en-US" i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</a:rPr>
                        <m:t>−3</m:t>
                      </m:r>
                      <m:r>
                        <a:rPr lang="en-US" i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en-US" i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</a:rPr>
                        <m:t>3</m:t>
                      </m:r>
                      <m:r>
                        <a:rPr lang="en-US" i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en-US" i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ru-RU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006" y="3991110"/>
                <a:ext cx="4068742" cy="841834"/>
              </a:xfrm>
              <a:prstGeom prst="rect">
                <a:avLst/>
              </a:prstGeom>
              <a:blipFill rotWithShape="1">
                <a:blip r:embed="rId12"/>
                <a:stretch>
                  <a:fillRect r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35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51520" y="229990"/>
                <a:ext cx="576064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Задача.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Найти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значения переменных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и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при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которых данные векторы будут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коллинеарны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29990"/>
                <a:ext cx="5760640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847" t="-4717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1520" y="1059582"/>
                <a:ext cx="2950872" cy="728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а) </m:t>
                      </m:r>
                      <m:acc>
                        <m:accPr>
                          <m:chr m:val="⃗"/>
                          <m:ctrlPr>
                            <a:rPr lang="ru-RU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{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15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}</m:t>
                      </m:r>
                      <m:r>
                        <m:rPr>
                          <m:nor/>
                        </m:rPr>
                        <a:rPr lang="en-US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, </m:t>
                      </m:r>
                      <m:acc>
                        <m:accPr>
                          <m:chr m:val="⃗"/>
                          <m:ctrlPr>
                            <a:rPr lang="ru-RU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{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18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;12;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180975"/>
                <a:r>
                  <a:rPr lang="en-US" dirty="0" smtClean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  <m:r>
                      <a:rPr lang="ru-RU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∥</m:t>
                    </m:r>
                    <m:acc>
                      <m:accPr>
                        <m:chr m:val="⃗"/>
                        <m:ctrlPr>
                          <a:rPr lang="ru-RU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𝑏</m:t>
                        </m:r>
                      </m:e>
                    </m:acc>
                  </m:oMath>
                </a14:m>
                <a:endParaRPr lang="en-US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059582"/>
                <a:ext cx="2950872" cy="728597"/>
              </a:xfrm>
              <a:prstGeom prst="rect">
                <a:avLst/>
              </a:prstGeom>
              <a:blipFill rotWithShape="1">
                <a:blip r:embed="rId4"/>
                <a:stretch>
                  <a:fillRect l="-413" t="-5042" r="-1033" b="-134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78466" y="959426"/>
                <a:ext cx="3169586" cy="928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ru-RU" b="0" i="0" dirty="0" smtClean="0">
                          <a:latin typeface="Times New Roman" pitchFamily="18" charset="0"/>
                          <a:cs typeface="Times New Roman" pitchFamily="18" charset="0"/>
                        </a:rPr>
                        <m:t>б</m:t>
                      </m:r>
                      <m:r>
                        <m:rPr>
                          <m:nor/>
                        </m:rP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m:t>) 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 {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i="1"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latin typeface="Cambria Math"/>
                        </a:rPr>
                        <m:t>0,4</m:t>
                      </m:r>
                      <m:r>
                        <a:rPr lang="en-US" i="1"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latin typeface="Cambria Math"/>
                        </a:rPr>
                        <m:t>−1</m:t>
                      </m:r>
                      <m:r>
                        <a:rPr lang="en-US" i="1">
                          <a:latin typeface="Cambria Math"/>
                        </a:rPr>
                        <m:t>}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m:t>, 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 {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r>
                        <a:rPr lang="en-US" i="1"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latin typeface="Cambria Math"/>
                        </a:rPr>
                        <m:t>5</m:t>
                      </m:r>
                      <m:r>
                        <a:rPr lang="en-US" i="1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180975"/>
                <a:r>
                  <a:rPr lang="en-US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𝑐</m:t>
                        </m:r>
                      </m:e>
                    </m:acc>
                    <m:r>
                      <a:rPr lang="ru-RU" i="1">
                        <a:latin typeface="Cambria Math"/>
                        <a:ea typeface="Cambria Math"/>
                        <a:cs typeface="Times New Roman" pitchFamily="18" charset="0"/>
                      </a:rPr>
                      <m:t>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𝑑</m:t>
                        </m:r>
                      </m:e>
                    </m:acc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466" y="959426"/>
                <a:ext cx="3169586" cy="928909"/>
              </a:xfrm>
              <a:prstGeom prst="rect">
                <a:avLst/>
              </a:prstGeom>
              <a:blipFill rotWithShape="1">
                <a:blip r:embed="rId5"/>
                <a:stretch>
                  <a:fillRect r="-962" b="-91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1520" y="1851670"/>
                <a:ext cx="2827184" cy="27987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80975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18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180975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18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ru-RU" dirty="0"/>
              </a:p>
              <a:p>
                <a:pPr marL="180975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    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⟹     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en-US" dirty="0" smtClean="0">
                  <a:solidFill>
                    <a:srgbClr val="002060"/>
                  </a:solidFill>
                </a:endParaRPr>
              </a:p>
              <a:p>
                <a:pPr marL="180975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    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⟹     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US" b="0" i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,2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851670"/>
                <a:ext cx="2827184" cy="2798715"/>
              </a:xfrm>
              <a:prstGeom prst="rect">
                <a:avLst/>
              </a:prstGeom>
              <a:blipFill rotWithShape="1">
                <a:blip r:embed="rId6"/>
                <a:stretch>
                  <a:fillRect r="-10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78466" y="1851669"/>
                <a:ext cx="3218317" cy="28940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80975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−0,5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0,4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180975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−5</m:t>
                      </m:r>
                    </m:oMath>
                  </m:oMathPara>
                </a14:m>
                <a:endParaRPr lang="ru-RU" dirty="0"/>
              </a:p>
              <a:p>
                <a:pPr marL="180975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−0,5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5     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⟹     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0,1</m:t>
                      </m:r>
                    </m:oMath>
                  </m:oMathPara>
                </a14:m>
                <a:endParaRPr lang="en-US" dirty="0" smtClean="0"/>
              </a:p>
              <a:p>
                <a:pPr marL="180975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0,4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−5</m:t>
                      </m:r>
                      <m:r>
                        <a:rPr lang="en-US" i="1">
                          <a:latin typeface="Cambria Math"/>
                        </a:rPr>
                        <m:t>    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⟹     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466" y="1851669"/>
                <a:ext cx="3218317" cy="2894062"/>
              </a:xfrm>
              <a:prstGeom prst="rect">
                <a:avLst/>
              </a:prstGeom>
              <a:blipFill rotWithShape="1">
                <a:blip r:embed="rId7"/>
                <a:stretch>
                  <a:fillRect r="-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35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61544" y="-43960"/>
            <a:ext cx="9252520" cy="5236046"/>
          </a:xfrm>
          <a:prstGeom prst="rect">
            <a:avLst/>
          </a:prstGeom>
          <a:solidFill>
            <a:srgbClr val="FFFFEB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-96712" y="-43960"/>
            <a:ext cx="9314064" cy="5675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3880" y="88310"/>
            <a:ext cx="2771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Компланарные векторы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8" y="699542"/>
            <a:ext cx="4691981" cy="884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648" y="705463"/>
            <a:ext cx="3713792" cy="877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56968" y="726163"/>
            <a:ext cx="46858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Векторы называются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компланарными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откладывании их от одной и той же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точки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будут </a:t>
            </a:r>
            <a:r>
              <a:rPr lang="ru-RU" sz="16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лежать в одной плоскости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77738" y="728909"/>
            <a:ext cx="3701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Векторы называются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компланарными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сли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имеются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равные им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векторы,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лежащие </a:t>
            </a:r>
            <a:r>
              <a:rPr lang="ru-RU" sz="16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одной плоскости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7" y="1923678"/>
            <a:ext cx="7231063" cy="1249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1026368" y="2027960"/>
                <a:ext cx="7086640" cy="1040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Теорема.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(</a:t>
                </a:r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признак 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компланарности трёх </a:t>
                </a:r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векторов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Если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можно </a:t>
                </a:r>
                <a:r>
                  <a:rPr lang="ru-RU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разложить по векторам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: </a:t>
                </a:r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</m:acc>
                    <m:r>
                      <a:rPr lang="en-US" sz="1900" b="1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1900" b="1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𝒙</m:t>
                    </m:r>
                    <m:acc>
                      <m:accPr>
                        <m:chr m:val="⃗"/>
                        <m:ctrlPr>
                          <a:rPr lang="en-US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</m:acc>
                    <m:r>
                      <a:rPr lang="en-US" sz="1900" b="1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1900" b="1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𝒚</m:t>
                    </m:r>
                    <m:acc>
                      <m:accPr>
                        <m:chr m:val="⃗"/>
                        <m:ctrlPr>
                          <a:rPr lang="en-US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,</a:t>
                </a:r>
                <a:endParaRPr lang="en-US" sz="1900" b="1" dirty="0" smtClean="0">
                  <a:solidFill>
                    <a:schemeClr val="tx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т</a:t>
                </a:r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о </a:t>
                </a:r>
                <a:r>
                  <a:rPr lang="ru-RU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𝑐</m:t>
                        </m:r>
                      </m:e>
                    </m:acc>
                    <m:r>
                      <a:rPr lang="en-US" sz="1900" i="1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1900" u="sng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компланарны</a:t>
                </a:r>
                <a:r>
                  <a:rPr lang="ru-RU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68" y="2027960"/>
                <a:ext cx="7086640" cy="1040798"/>
              </a:xfrm>
              <a:prstGeom prst="rect">
                <a:avLst/>
              </a:prstGeom>
              <a:blipFill rotWithShape="1">
                <a:blip r:embed="rId6"/>
                <a:stretch>
                  <a:fillRect t="-2941" r="-430" b="-1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7" y="3482627"/>
            <a:ext cx="7231063" cy="1249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1026368" y="3586909"/>
                <a:ext cx="7086640" cy="10602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Теорема.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(</a:t>
                </a:r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свойство трёх компланарных векторов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Если </a:t>
                </a:r>
                <a:r>
                  <a:rPr lang="ru-RU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𝑐</m:t>
                        </m:r>
                      </m:e>
                    </m:acc>
                    <m:r>
                      <a:rPr lang="en-US" sz="1900" i="1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1900" u="sng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компланарны</a:t>
                </a:r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  <m:r>
                      <a:rPr lang="ru-RU" sz="190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∦</m:t>
                    </m:r>
                    <m:acc>
                      <m:accPr>
                        <m:chr m:val="⃗"/>
                        <m:ctrlPr>
                          <a:rPr lang="ru-RU" sz="19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),</a:t>
                </a:r>
              </a:p>
              <a:p>
                <a:pPr algn="ctr"/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то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можно </a:t>
                </a:r>
                <a:r>
                  <a:rPr lang="ru-RU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разложить по векторам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sz="1900" dirty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: </a:t>
                </a:r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</m:acc>
                    <m:r>
                      <a:rPr lang="en-US" sz="1900" b="1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1900" b="1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𝒙</m:t>
                    </m:r>
                    <m:acc>
                      <m:accPr>
                        <m:chr m:val="⃗"/>
                        <m:ctrlPr>
                          <a:rPr lang="en-US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</m:acc>
                    <m:r>
                      <a:rPr lang="en-US" sz="1900" b="1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1900" b="1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𝒚</m:t>
                    </m:r>
                    <m:acc>
                      <m:accPr>
                        <m:chr m:val="⃗"/>
                        <m:ctrlPr>
                          <a:rPr lang="en-US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1900" b="1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ru-RU" sz="1900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1900" dirty="0" smtClean="0">
                  <a:solidFill>
                    <a:schemeClr val="tx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68" y="3586909"/>
                <a:ext cx="7086640" cy="1060227"/>
              </a:xfrm>
              <a:prstGeom prst="rect">
                <a:avLst/>
              </a:prstGeom>
              <a:blipFill rotWithShape="1">
                <a:blip r:embed="rId7"/>
                <a:stretch>
                  <a:fillRect t="-2874" b="-74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35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2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7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63407" y="195486"/>
            <a:ext cx="40155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Компланарны ли тройки векторов?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1520" y="843558"/>
                <a:ext cx="34894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 {−3;−3;0}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 {1;0;0}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 {0;1;0}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843558"/>
                <a:ext cx="3489481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311" r="-2269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786564" y="801624"/>
                <a:ext cx="3770456" cy="4112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 {1;−1;2}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𝑒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 {−2;0;1}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𝑓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 {5;−1;0}</m:t>
                    </m:r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564" y="801624"/>
                <a:ext cx="3770456" cy="411266"/>
              </a:xfrm>
              <a:prstGeom prst="rect">
                <a:avLst/>
              </a:prstGeom>
              <a:blipFill rotWithShape="1">
                <a:blip r:embed="rId4"/>
                <a:stretch>
                  <a:fillRect t="-20896" r="-1939" b="-22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251520" y="1340535"/>
                <a:ext cx="288032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 dirty="0" smtClean="0">
                        <a:latin typeface="Cambria Math"/>
                        <a:ea typeface="Cambria Math"/>
                      </a:rPr>
                      <m:t>∦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 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𝑗</m:t>
                        </m:r>
                      </m:e>
                    </m:acc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340535"/>
                <a:ext cx="288032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846" t="-2166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15616" y="1851670"/>
                <a:ext cx="2094612" cy="976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−3=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∙1+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−3=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∙0+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0=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∙0+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∙0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851670"/>
                <a:ext cx="2094612" cy="976614"/>
              </a:xfrm>
              <a:prstGeom prst="rect">
                <a:avLst/>
              </a:prstGeom>
              <a:blipFill rotWithShape="1">
                <a:blip r:embed="rId6"/>
                <a:stretch>
                  <a:fillRect r="-17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15616" y="3075806"/>
                <a:ext cx="1065613" cy="832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−3=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−3=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3075806"/>
                <a:ext cx="1065613" cy="832664"/>
              </a:xfrm>
              <a:prstGeom prst="rect">
                <a:avLst/>
              </a:prstGeom>
              <a:blipFill rotWithShape="1">
                <a:blip r:embed="rId7"/>
                <a:stretch>
                  <a:fillRect r="-4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51520" y="4227934"/>
                <a:ext cx="23624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компланарны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227934"/>
                <a:ext cx="2362442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21667" r="-4124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2267744" y="3307472"/>
                <a:ext cx="20291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⟹</m:t>
                      </m:r>
                      <m:r>
                        <a:rPr lang="en-US" b="0" i="1" dirty="0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   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−3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−3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3307472"/>
                <a:ext cx="2029145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23333" r="-13514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786564" y="1299562"/>
                <a:ext cx="2880320" cy="4103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𝑑</m:t>
                        </m:r>
                      </m:e>
                    </m:acc>
                    <m:r>
                      <a:rPr lang="en-US" i="1" dirty="0" smtClean="0">
                        <a:latin typeface="Cambria Math"/>
                        <a:ea typeface="Cambria Math"/>
                      </a:rPr>
                      <m:t>∦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𝑒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 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𝑓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𝑑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</m:acc>
                  </m:oMath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564" y="1299562"/>
                <a:ext cx="2880320" cy="410305"/>
              </a:xfrm>
              <a:prstGeom prst="rect">
                <a:avLst/>
              </a:prstGeom>
              <a:blipFill rotWithShape="1">
                <a:blip r:embed="rId10"/>
                <a:stretch>
                  <a:fillRect t="-20896" b="-238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650660" y="1851670"/>
                <a:ext cx="2485745" cy="976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5=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∙1+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−2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 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−1=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∙(−1)+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0=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∙2+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∙1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0660" y="1851670"/>
                <a:ext cx="2485745" cy="97661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694976" y="3052851"/>
                <a:ext cx="1063496" cy="6015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=1  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=−2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976" y="3052851"/>
                <a:ext cx="1063496" cy="601575"/>
              </a:xfrm>
              <a:prstGeom prst="rect">
                <a:avLst/>
              </a:prstGeom>
              <a:blipFill rotWithShape="1">
                <a:blip r:embed="rId12"/>
                <a:stretch>
                  <a:fillRect r="-4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86564" y="4227934"/>
                <a:ext cx="2460674" cy="4109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</m:acc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𝑒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𝑓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компланарны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564" y="4227934"/>
                <a:ext cx="2460674" cy="410946"/>
              </a:xfrm>
              <a:prstGeom prst="rect">
                <a:avLst/>
              </a:prstGeom>
              <a:blipFill rotWithShape="1">
                <a:blip r:embed="rId13"/>
                <a:stretch>
                  <a:fillRect t="-20896" r="-3960" b="-238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6767256" y="3122806"/>
                <a:ext cx="1826013" cy="4109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⟹</m:t>
                      </m:r>
                      <m:r>
                        <a:rPr lang="en-US" b="0" i="1" dirty="0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   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𝑑</m:t>
                          </m:r>
                        </m:e>
                      </m:acc>
                      <m:r>
                        <a:rPr lang="en-US" b="0" i="1" dirty="0" smtClean="0">
                          <a:latin typeface="Cambria Math"/>
                          <a:cs typeface="Times New Roman" pitchFamily="18" charset="0"/>
                        </a:rPr>
                        <m:t>−2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256" y="3122806"/>
                <a:ext cx="1826013" cy="410946"/>
              </a:xfrm>
              <a:prstGeom prst="rect">
                <a:avLst/>
              </a:prstGeom>
              <a:blipFill rotWithShape="1">
                <a:blip r:embed="rId14"/>
                <a:stretch>
                  <a:fillRect t="-22059" r="-14333" b="-220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35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19548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9552" y="987574"/>
            <a:ext cx="8064896" cy="381642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085141"/>
              </p:ext>
            </p:extLst>
          </p:nvPr>
        </p:nvGraphicFramePr>
        <p:xfrm>
          <a:off x="457200" y="1131591"/>
          <a:ext cx="8229600" cy="36724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731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I</a:t>
                      </a:r>
                      <a:r>
                        <a:rPr lang="ru-RU" sz="1200" dirty="0">
                          <a:effectLst/>
                        </a:rPr>
                        <a:t> вариант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II вариант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549624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r>
                        <a:rPr lang="ru-RU" sz="1200" dirty="0" smtClean="0">
                          <a:effectLst/>
                        </a:rPr>
                        <a:t>Дано</a:t>
                      </a:r>
                      <a:r>
                        <a:rPr lang="ru-RU" sz="1200" dirty="0">
                          <a:effectLst/>
                        </a:rPr>
                        <a:t>: </a:t>
                      </a:r>
                      <a:endParaRPr lang="ru-RU" sz="1200" dirty="0" smtClean="0">
                        <a:effectLst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endParaRPr lang="ru-RU" sz="1200" dirty="0" smtClean="0">
                        <a:effectLst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endParaRPr lang="ru-RU" sz="1200" dirty="0" smtClean="0">
                        <a:effectLst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Найти: х; у; </a:t>
                      </a:r>
                      <a:r>
                        <a:rPr lang="en-US" sz="1200" dirty="0">
                          <a:effectLst/>
                        </a:rPr>
                        <a:t>z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r>
                        <a:rPr lang="ru-RU" sz="1200" dirty="0" smtClean="0">
                          <a:effectLst/>
                        </a:rPr>
                        <a:t>Дано</a:t>
                      </a:r>
                      <a:r>
                        <a:rPr lang="ru-RU" sz="1200" dirty="0">
                          <a:effectLst/>
                        </a:rPr>
                        <a:t>: </a:t>
                      </a:r>
                      <a:endParaRPr lang="ru-RU" sz="1200" dirty="0" smtClean="0">
                        <a:effectLst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endParaRPr lang="ru-RU" sz="1200" dirty="0" smtClean="0">
                        <a:effectLst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Найти</a:t>
                      </a:r>
                      <a:r>
                        <a:rPr lang="ru-RU" sz="1200" dirty="0">
                          <a:effectLst/>
                        </a:rPr>
                        <a:t>: х; у; </a:t>
                      </a:r>
                      <a:r>
                        <a:rPr lang="en-US" sz="1200" dirty="0">
                          <a:effectLst/>
                        </a:rPr>
                        <a:t>z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549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2. Дано: </a:t>
                      </a: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Найти: х; у; </a:t>
                      </a:r>
                      <a:r>
                        <a:rPr lang="en-US" sz="1200" dirty="0">
                          <a:effectLst/>
                        </a:rPr>
                        <a:t>z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2. Дано: </a:t>
                      </a: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Найти: х; у; </a:t>
                      </a:r>
                      <a:r>
                        <a:rPr lang="en-US" sz="1200" dirty="0">
                          <a:effectLst/>
                        </a:rPr>
                        <a:t>z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1028" name="Рисунок 24" descr="Описание: http://compendium.su/mathematics/geometry11/geometry11.files/image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532" y="1809824"/>
            <a:ext cx="1530276" cy="106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23" descr="Описание: http://compendium.su/mathematics/geometry11/geometry11.files/image1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172" y="1779662"/>
            <a:ext cx="1274068" cy="99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22" descr="Описание: http://compendium.su/mathematics/geometry11/geometry11.files/image1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532" y="3417156"/>
            <a:ext cx="1530276" cy="80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21" descr="Описание: http://compendium.su/mathematics/geometry11/geometry11.files/image15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69893"/>
            <a:ext cx="1656184" cy="77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82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№ 420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915567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-Какие </a:t>
            </a:r>
            <a:r>
              <a:rPr lang="ru-RU" sz="3600" dirty="0"/>
              <a:t>векторы называются равными</a:t>
            </a:r>
            <a:r>
              <a:rPr lang="ru-RU" sz="3600" dirty="0" smtClean="0"/>
              <a:t>?</a:t>
            </a:r>
            <a:endParaRPr lang="ru-RU" sz="3600" dirty="0"/>
          </a:p>
          <a:p>
            <a:pPr marL="285750" indent="-285750">
              <a:buFontTx/>
              <a:buChar char="-"/>
            </a:pPr>
            <a:endParaRPr lang="ru-RU" sz="3600" dirty="0"/>
          </a:p>
          <a:p>
            <a:r>
              <a:rPr lang="ru-RU" sz="3600" dirty="0"/>
              <a:t>- Каково свойство равных векторов?</a:t>
            </a:r>
          </a:p>
        </p:txBody>
      </p:sp>
    </p:spTree>
    <p:extLst>
      <p:ext uri="{BB962C8B-B14F-4D97-AF65-F5344CB8AC3E}">
        <p14:creationId xmlns:p14="http://schemas.microsoft.com/office/powerpoint/2010/main" val="188685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 48, № 418 б), в).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22313" y="987575"/>
            <a:ext cx="7772400" cy="86409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Домашнее задание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6532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pt4web.ru/images/15/975/640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9502"/>
            <a:ext cx="871296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46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35646"/>
            <a:ext cx="7643192" cy="1728192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урок!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80999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</TotalTime>
  <Words>3259</Words>
  <Application>Microsoft Office PowerPoint</Application>
  <PresentationFormat>Экран (16:9)</PresentationFormat>
  <Paragraphs>383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Цели урока:</vt:lpstr>
      <vt:lpstr>1) Какие векторы называются коллинеарными? 2) Какие векторы называются компланарными?</vt:lpstr>
      <vt:lpstr>Коллинеарные векторы          Ненулевые векторы называются коллинеарными, если они лежат на одной прямой или на параллельных прямых.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Самостоятельная работа</vt:lpstr>
      <vt:lpstr>№ 420 </vt:lpstr>
      <vt:lpstr>П 48, № 418 б), в). </vt:lpstr>
      <vt:lpstr>Презентация PowerPoint</vt:lpstr>
      <vt:lpstr>Спасибо за урок!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125</cp:revision>
  <dcterms:created xsi:type="dcterms:W3CDTF">2015-05-26T09:07:42Z</dcterms:created>
  <dcterms:modified xsi:type="dcterms:W3CDTF">2016-09-17T19:19:15Z</dcterms:modified>
</cp:coreProperties>
</file>